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91" r:id="rId9"/>
    <p:sldMasterId id="2147483804" r:id="rId10"/>
  </p:sldMasterIdLst>
  <p:notesMasterIdLst>
    <p:notesMasterId r:id="rId41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96" r:id="rId39"/>
    <p:sldId id="297" r:id="rId40"/>
  </p:sldIdLst>
  <p:sldSz cx="12193588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52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52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52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fr-F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53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53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7A02778A-F174-4CFB-8AE8-12FF62901D71}" type="slidenum">
              <a:rPr lang="fr-FR" sz="1400" b="0" strike="noStrike" spc="-1">
                <a:latin typeface="Times New Roman"/>
              </a:rPr>
              <a:t>‹N°›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0050" cy="3082925"/>
          </a:xfrm>
          <a:prstGeom prst="rect">
            <a:avLst/>
          </a:prstGeom>
        </p:spPr>
      </p:sp>
      <p:sp>
        <p:nvSpPr>
          <p:cNvPr id="10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045" name="Slide Number Placeholder 3"/>
          <p:cNvSpPr/>
          <p:nvPr/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2F89F4B-F754-43A3-9D30-2E74FAC2AFDD}" type="slidenum">
              <a:rPr lang="en-NL" sz="1200" b="0" strike="noStrike" spc="-1">
                <a:solidFill>
                  <a:srgbClr val="000000"/>
                </a:solidFill>
                <a:latin typeface="Times New Roman"/>
              </a:rPr>
              <a:t>30</a:t>
            </a:fld>
            <a:endParaRPr lang="fr-F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67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79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83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8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85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86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06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0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1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18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22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2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24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25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40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41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81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82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16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2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22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23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 Logo - Dark Master"/>
          <p:cNvPicPr/>
          <p:nvPr/>
        </p:nvPicPr>
        <p:blipFill>
          <a:blip r:embed="rId14"/>
          <a:stretch/>
        </p:blipFill>
        <p:spPr>
          <a:xfrm>
            <a:off x="11475720" y="6254640"/>
            <a:ext cx="539280" cy="539280"/>
          </a:xfrm>
          <a:prstGeom prst="rect">
            <a:avLst/>
          </a:prstGeom>
          <a:ln w="0">
            <a:noFill/>
          </a:ln>
        </p:spPr>
      </p:pic>
      <p:pic>
        <p:nvPicPr>
          <p:cNvPr id="6" name="Valtech Logo - Dark Cover"/>
          <p:cNvPicPr/>
          <p:nvPr/>
        </p:nvPicPr>
        <p:blipFill>
          <a:blip r:embed="rId15"/>
          <a:stretch/>
        </p:blipFill>
        <p:spPr>
          <a:xfrm>
            <a:off x="1845720" y="1364040"/>
            <a:ext cx="1175400" cy="236520"/>
          </a:xfrm>
          <a:prstGeom prst="rect">
            <a:avLst/>
          </a:prstGeom>
          <a:ln w="0">
            <a:noFill/>
          </a:ln>
        </p:spPr>
      </p:pic>
      <p:sp>
        <p:nvSpPr>
          <p:cNvPr id="2" name="Rectangle 31"/>
          <p:cNvSpPr/>
          <p:nvPr/>
        </p:nvSpPr>
        <p:spPr>
          <a:xfrm>
            <a:off x="1523880" y="1935000"/>
            <a:ext cx="9141120" cy="2986560"/>
          </a:xfrm>
          <a:prstGeom prst="rect">
            <a:avLst/>
          </a:prstGeom>
          <a:noFill/>
          <a:ln w="12708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V Logo - Dark Master"/>
          <p:cNvPicPr/>
          <p:nvPr/>
        </p:nvPicPr>
        <p:blipFill>
          <a:blip r:embed="rId14"/>
          <a:stretch/>
        </p:blipFill>
        <p:spPr>
          <a:xfrm>
            <a:off x="11475720" y="6254640"/>
            <a:ext cx="539280" cy="539280"/>
          </a:xfrm>
          <a:prstGeom prst="rect">
            <a:avLst/>
          </a:prstGeom>
          <a:ln w="0">
            <a:noFill/>
          </a:ln>
        </p:spPr>
      </p:pic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V Logo - Dark Master"/>
          <p:cNvPicPr/>
          <p:nvPr/>
        </p:nvPicPr>
        <p:blipFill>
          <a:blip r:embed="rId14"/>
          <a:stretch/>
        </p:blipFill>
        <p:spPr>
          <a:xfrm>
            <a:off x="11475720" y="6254640"/>
            <a:ext cx="539280" cy="539280"/>
          </a:xfrm>
          <a:prstGeom prst="rect">
            <a:avLst/>
          </a:prstGeom>
          <a:ln w="0">
            <a:noFill/>
          </a:ln>
        </p:spPr>
      </p:pic>
      <p:sp>
        <p:nvSpPr>
          <p:cNvPr id="42" name="Dash Graphic - Dark Agenda"/>
          <p:cNvSpPr/>
          <p:nvPr/>
        </p:nvSpPr>
        <p:spPr>
          <a:xfrm flipH="1">
            <a:off x="605880" y="687960"/>
            <a:ext cx="748800" cy="11952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FFFFFF">
                <a:alpha val="0"/>
              </a:srgbClr>
            </a:gs>
          </a:gsLst>
          <a:lin ang="1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V Logo - Dark Master"/>
          <p:cNvPicPr/>
          <p:nvPr/>
        </p:nvPicPr>
        <p:blipFill>
          <a:blip r:embed="rId14"/>
          <a:stretch/>
        </p:blipFill>
        <p:spPr>
          <a:xfrm>
            <a:off x="11475720" y="6254640"/>
            <a:ext cx="539280" cy="53928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V Logo - Dark Master"/>
          <p:cNvPicPr/>
          <p:nvPr/>
        </p:nvPicPr>
        <p:blipFill>
          <a:blip r:embed="rId14"/>
          <a:stretch/>
        </p:blipFill>
        <p:spPr>
          <a:xfrm>
            <a:off x="11475720" y="6254640"/>
            <a:ext cx="539280" cy="539280"/>
          </a:xfrm>
          <a:prstGeom prst="rect">
            <a:avLst/>
          </a:prstGeom>
          <a:ln w="0">
            <a:noFill/>
          </a:ln>
        </p:spPr>
      </p:pic>
      <p:sp>
        <p:nvSpPr>
          <p:cNvPr id="121" name="Dash Graphic - Dark Impactful"/>
          <p:cNvSpPr/>
          <p:nvPr/>
        </p:nvSpPr>
        <p:spPr>
          <a:xfrm flipH="1">
            <a:off x="605880" y="687960"/>
            <a:ext cx="748800" cy="11952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V Logo - Dark Master"/>
          <p:cNvPicPr/>
          <p:nvPr/>
        </p:nvPicPr>
        <p:blipFill>
          <a:blip r:embed="rId14"/>
          <a:stretch/>
        </p:blipFill>
        <p:spPr>
          <a:xfrm>
            <a:off x="11475720" y="6254640"/>
            <a:ext cx="539280" cy="5392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61" name="Bosy Copy Placeholder - Dark 2 Column"/>
          <p:cNvGraphicFramePr/>
          <p:nvPr/>
        </p:nvGraphicFramePr>
        <p:xfrm>
          <a:off x="600120" y="2012760"/>
          <a:ext cx="215640" cy="364320"/>
        </p:xfrm>
        <a:graphic>
          <a:graphicData uri="http://schemas.openxmlformats.org/drawingml/2006/table">
            <a:tbl>
              <a:tblPr/>
              <a:tblGrid>
                <a:gridCol w="2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468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2" name="Dash Graphic - Dark 2 Column"/>
          <p:cNvSpPr/>
          <p:nvPr/>
        </p:nvSpPr>
        <p:spPr>
          <a:xfrm flipH="1">
            <a:off x="605880" y="687960"/>
            <a:ext cx="748800" cy="11952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V Logo - Dark Master"/>
          <p:cNvPicPr/>
          <p:nvPr/>
        </p:nvPicPr>
        <p:blipFill>
          <a:blip r:embed="rId14"/>
          <a:stretch/>
        </p:blipFill>
        <p:spPr>
          <a:xfrm>
            <a:off x="11475720" y="6254640"/>
            <a:ext cx="539280" cy="5392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02" name="Bosy Copy Placeholder - Dark 2 Column"/>
          <p:cNvGraphicFramePr/>
          <p:nvPr/>
        </p:nvGraphicFramePr>
        <p:xfrm>
          <a:off x="600120" y="2012760"/>
          <a:ext cx="216000" cy="365760"/>
        </p:xfrm>
        <a:graphic>
          <a:graphicData uri="http://schemas.openxmlformats.org/drawingml/2006/table">
            <a:tbl>
              <a:tblPr/>
              <a:tblGrid>
                <a:gridCol w="2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468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3" name="Dash Graphic - Dark 2 Column"/>
          <p:cNvSpPr/>
          <p:nvPr/>
        </p:nvSpPr>
        <p:spPr>
          <a:xfrm flipH="1">
            <a:off x="605880" y="687960"/>
            <a:ext cx="748800" cy="11952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V Logo - Dark Master"/>
          <p:cNvPicPr/>
          <p:nvPr/>
        </p:nvPicPr>
        <p:blipFill>
          <a:blip r:embed="rId14"/>
          <a:stretch/>
        </p:blipFill>
        <p:spPr>
          <a:xfrm>
            <a:off x="11475720" y="6254640"/>
            <a:ext cx="539280" cy="5392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43" name="Bosy Copy Placeholder - Dark 2 Column"/>
          <p:cNvGraphicFramePr/>
          <p:nvPr/>
        </p:nvGraphicFramePr>
        <p:xfrm>
          <a:off x="600120" y="2012760"/>
          <a:ext cx="215640" cy="364320"/>
        </p:xfrm>
        <a:graphic>
          <a:graphicData uri="http://schemas.openxmlformats.org/drawingml/2006/table">
            <a:tbl>
              <a:tblPr/>
              <a:tblGrid>
                <a:gridCol w="2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468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4" name="Dash Graphic - Dark 2 Column"/>
          <p:cNvSpPr/>
          <p:nvPr/>
        </p:nvSpPr>
        <p:spPr>
          <a:xfrm flipH="1">
            <a:off x="605880" y="687960"/>
            <a:ext cx="748800" cy="11952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V Logo - Dark Master"/>
          <p:cNvPicPr/>
          <p:nvPr/>
        </p:nvPicPr>
        <p:blipFill>
          <a:blip r:embed="rId14"/>
          <a:stretch/>
        </p:blipFill>
        <p:spPr>
          <a:xfrm>
            <a:off x="11475720" y="6254640"/>
            <a:ext cx="539280" cy="5392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84" name="Bosy Copy Placeholder - Dark 2 Column"/>
          <p:cNvGraphicFramePr/>
          <p:nvPr/>
        </p:nvGraphicFramePr>
        <p:xfrm>
          <a:off x="600120" y="2012760"/>
          <a:ext cx="215640" cy="364320"/>
        </p:xfrm>
        <a:graphic>
          <a:graphicData uri="http://schemas.openxmlformats.org/drawingml/2006/table">
            <a:tbl>
              <a:tblPr/>
              <a:tblGrid>
                <a:gridCol w="2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468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5" name="Dash Graphic - Dark 2 Column"/>
          <p:cNvSpPr/>
          <p:nvPr/>
        </p:nvSpPr>
        <p:spPr>
          <a:xfrm flipH="1">
            <a:off x="605880" y="687960"/>
            <a:ext cx="748800" cy="11952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V Logo - Dark Master"/>
          <p:cNvPicPr/>
          <p:nvPr/>
        </p:nvPicPr>
        <p:blipFill>
          <a:blip r:embed="rId14"/>
          <a:stretch/>
        </p:blipFill>
        <p:spPr>
          <a:xfrm>
            <a:off x="11475720" y="6254640"/>
            <a:ext cx="539280" cy="539280"/>
          </a:xfrm>
          <a:prstGeom prst="rect">
            <a:avLst/>
          </a:prstGeom>
          <a:ln w="0">
            <a:noFill/>
          </a:ln>
        </p:spPr>
      </p:pic>
      <p:pic>
        <p:nvPicPr>
          <p:cNvPr id="448" name="Valtech Logo - Dark Thank You"/>
          <p:cNvPicPr/>
          <p:nvPr/>
        </p:nvPicPr>
        <p:blipFill>
          <a:blip r:embed="rId15"/>
          <a:stretch/>
        </p:blipFill>
        <p:spPr>
          <a:xfrm>
            <a:off x="10355400" y="6336000"/>
            <a:ext cx="1547280" cy="312120"/>
          </a:xfrm>
          <a:prstGeom prst="rect">
            <a:avLst/>
          </a:prstGeom>
          <a:ln w="0">
            <a:noFill/>
          </a:ln>
        </p:spPr>
      </p:pic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Title 3"/>
          <p:cNvSpPr/>
          <p:nvPr/>
        </p:nvSpPr>
        <p:spPr>
          <a:xfrm>
            <a:off x="1756080" y="2978280"/>
            <a:ext cx="7372440" cy="187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68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6000" b="1" strike="noStrike" spc="-1" dirty="0">
                <a:solidFill>
                  <a:srgbClr val="FFFFFF"/>
                </a:solidFill>
                <a:latin typeface="Helvetica Neue"/>
                <a:ea typeface="Helvetica Neue"/>
              </a:rPr>
              <a:t>JAVA Training :</a:t>
            </a:r>
          </a:p>
          <a:p>
            <a:pPr>
              <a:lnSpc>
                <a:spcPct val="85000"/>
              </a:lnSpc>
            </a:pPr>
            <a:r>
              <a:rPr lang="en-US" sz="6000" b="1" spc="-1" dirty="0">
                <a:solidFill>
                  <a:srgbClr val="FFFFFF"/>
                </a:solidFill>
                <a:latin typeface="Helvetica Neue"/>
              </a:rPr>
              <a:t>BASICS</a:t>
            </a:r>
            <a:endParaRPr lang="fr-FR" sz="6000" b="0" strike="noStrike" spc="-1" dirty="0">
              <a:latin typeface="Arial"/>
            </a:endParaRPr>
          </a:p>
        </p:txBody>
      </p:sp>
      <p:sp>
        <p:nvSpPr>
          <p:cNvPr id="533" name="Subtitle 4"/>
          <p:cNvSpPr/>
          <p:nvPr/>
        </p:nvSpPr>
        <p:spPr>
          <a:xfrm>
            <a:off x="1857600" y="5200920"/>
            <a:ext cx="7359120" cy="327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pos="0" algn="l"/>
              </a:tabLst>
            </a:pPr>
            <a:r>
              <a:rPr lang="en-US" sz="1800" b="0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Thomas DECOSTER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34" name="Text Placeholder 5"/>
          <p:cNvSpPr/>
          <p:nvPr/>
        </p:nvSpPr>
        <p:spPr>
          <a:xfrm>
            <a:off x="1857240" y="5496480"/>
            <a:ext cx="7372800" cy="356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FFFFFF"/>
                </a:solidFill>
                <a:latin typeface="Helvetica Neue Light"/>
                <a:ea typeface="Helvetica Neue Light"/>
              </a:rPr>
              <a:t>Java Senior Consultant</a:t>
            </a:r>
            <a:endParaRPr lang="fr-FR" sz="1800" b="0" strike="noStrike" spc="-1" dirty="0">
              <a:latin typeface="Arial"/>
            </a:endParaRPr>
          </a:p>
        </p:txBody>
      </p:sp>
      <p:sp>
        <p:nvSpPr>
          <p:cNvPr id="535" name="Slide Number Placeholder - Dark Master"/>
          <p:cNvSpPr/>
          <p:nvPr/>
        </p:nvSpPr>
        <p:spPr>
          <a:xfrm>
            <a:off x="6219000" y="633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781B3D17-6875-4991-8987-A0BAF34549D4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1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536" name="Footer Placeholder - Dark Master"/>
          <p:cNvSpPr/>
          <p:nvPr/>
        </p:nvSpPr>
        <p:spPr>
          <a:xfrm>
            <a:off x="3699720" y="633924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Title 2_18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Build 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&amp; dependency management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821" name="Slide Number Placeholder - Dark Master_19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74D7077B-A812-4EEA-B6D8-DBE604763E75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10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822" name="Footer Placeholder - Dark Master_19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823" name="Rectangle 822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824" name="Rectangle 823"/>
          <p:cNvSpPr/>
          <p:nvPr/>
        </p:nvSpPr>
        <p:spPr>
          <a:xfrm>
            <a:off x="1080000" y="2520000"/>
            <a:ext cx="5038560" cy="1618560"/>
          </a:xfrm>
          <a:prstGeom prst="rect">
            <a:avLst/>
          </a:prstGeom>
          <a:solidFill>
            <a:srgbClr val="FFFFFF"/>
          </a:solidFill>
          <a:ln w="360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25" name="Image 824"/>
          <p:cNvPicPr/>
          <p:nvPr/>
        </p:nvPicPr>
        <p:blipFill>
          <a:blip r:embed="rId2"/>
          <a:stretch/>
        </p:blipFill>
        <p:spPr>
          <a:xfrm>
            <a:off x="1177920" y="2760120"/>
            <a:ext cx="4760640" cy="1198440"/>
          </a:xfrm>
          <a:prstGeom prst="rect">
            <a:avLst/>
          </a:prstGeom>
          <a:ln w="36000">
            <a:noFill/>
          </a:ln>
        </p:spPr>
      </p:pic>
      <p:sp>
        <p:nvSpPr>
          <p:cNvPr id="826" name="Rectangle 825"/>
          <p:cNvSpPr/>
          <p:nvPr/>
        </p:nvSpPr>
        <p:spPr>
          <a:xfrm>
            <a:off x="6300000" y="2520000"/>
            <a:ext cx="4678560" cy="1618560"/>
          </a:xfrm>
          <a:prstGeom prst="rect">
            <a:avLst/>
          </a:prstGeom>
          <a:solidFill>
            <a:srgbClr val="FFFFFF"/>
          </a:solidFill>
          <a:ln w="360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27" name="Image 826"/>
          <p:cNvPicPr/>
          <p:nvPr/>
        </p:nvPicPr>
        <p:blipFill>
          <a:blip r:embed="rId3"/>
          <a:stretch/>
        </p:blipFill>
        <p:spPr>
          <a:xfrm>
            <a:off x="6337800" y="2599200"/>
            <a:ext cx="4640760" cy="1619280"/>
          </a:xfrm>
          <a:prstGeom prst="rect">
            <a:avLst/>
          </a:prstGeom>
          <a:ln w="36000">
            <a:noFill/>
          </a:ln>
        </p:spPr>
      </p:pic>
      <p:sp>
        <p:nvSpPr>
          <p:cNvPr id="828" name="Rectangle 827"/>
          <p:cNvSpPr/>
          <p:nvPr/>
        </p:nvSpPr>
        <p:spPr>
          <a:xfrm>
            <a:off x="4320000" y="4500000"/>
            <a:ext cx="3958560" cy="71856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4000" b="0" strike="noStrike" spc="-1">
                <a:solidFill>
                  <a:srgbClr val="FFFFFF"/>
                </a:solidFill>
                <a:latin typeface="Arial"/>
                <a:ea typeface="DejaVu Sans"/>
              </a:rPr>
              <a:t>Maven or Gradle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829" name="Bulle narrative : rectangle à coins arrondis 828"/>
          <p:cNvSpPr/>
          <p:nvPr/>
        </p:nvSpPr>
        <p:spPr>
          <a:xfrm>
            <a:off x="1080000" y="4500000"/>
            <a:ext cx="2021400" cy="718560"/>
          </a:xfrm>
          <a:prstGeom prst="wedgeRoundRectCallout">
            <a:avLst>
              <a:gd name="adj1" fmla="val -15000"/>
              <a:gd name="adj2" fmla="val -74134"/>
              <a:gd name="adj3" fmla="val 16667"/>
            </a:avLst>
          </a:prstGeom>
          <a:solidFill>
            <a:srgbClr val="5EB91E"/>
          </a:solidFill>
          <a:ln w="36000">
            <a:solidFill>
              <a:srgbClr val="468A1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for our training </a:t>
            </a: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we will use </a:t>
            </a:r>
            <a:r>
              <a:rPr lang="fr-FR" sz="1800" b="1" strike="noStrike" spc="-1">
                <a:solidFill>
                  <a:srgbClr val="FFFFFF"/>
                </a:solidFill>
                <a:latin typeface="Arial"/>
                <a:ea typeface="DejaVu Sans"/>
              </a:rPr>
              <a:t>Maven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Title 2_13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Application Server.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831" name="Slide Number Placeholder - Dark Master_14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CD49F17F-01EC-45C6-99AE-5159A377603E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11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832" name="Footer Placeholder - Dark Master_14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833" name="Rectangle 832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834" name="Rectangle 833"/>
          <p:cNvSpPr/>
          <p:nvPr/>
        </p:nvSpPr>
        <p:spPr>
          <a:xfrm>
            <a:off x="900000" y="5185800"/>
            <a:ext cx="9538560" cy="111276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Other implementations include : </a:t>
            </a:r>
            <a:r>
              <a:rPr lang="fr-FR" sz="1800" b="1" strike="noStrike" spc="-1">
                <a:solidFill>
                  <a:srgbClr val="FFFFFF"/>
                </a:solidFill>
                <a:latin typeface="Arial"/>
                <a:ea typeface="DejaVu Sans"/>
              </a:rPr>
              <a:t>Glassfish, Weblogic, Websphere, JBoss, Jetty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Some can be embeded with Spring boot : </a:t>
            </a:r>
            <a:r>
              <a:rPr lang="fr-FR" sz="1800" b="1" strike="noStrike" spc="-1">
                <a:solidFill>
                  <a:srgbClr val="FFFFFF"/>
                </a:solidFill>
                <a:latin typeface="Arial"/>
                <a:ea typeface="DejaVu Sans"/>
              </a:rPr>
              <a:t>Tomcat, Jetty and Undertow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835" name="Image 834"/>
          <p:cNvPicPr/>
          <p:nvPr/>
        </p:nvPicPr>
        <p:blipFill>
          <a:blip r:embed="rId2"/>
          <a:stretch/>
        </p:blipFill>
        <p:spPr>
          <a:xfrm>
            <a:off x="3420000" y="1943640"/>
            <a:ext cx="4318560" cy="2876760"/>
          </a:xfrm>
          <a:prstGeom prst="rect">
            <a:avLst/>
          </a:prstGeom>
          <a:ln w="36000">
            <a:noFill/>
          </a:ln>
        </p:spPr>
      </p:pic>
      <p:sp>
        <p:nvSpPr>
          <p:cNvPr id="836" name="Bulle narrative : rectangle à coins arrondis 835"/>
          <p:cNvSpPr/>
          <p:nvPr/>
        </p:nvSpPr>
        <p:spPr>
          <a:xfrm>
            <a:off x="720000" y="3240000"/>
            <a:ext cx="2158560" cy="718560"/>
          </a:xfrm>
          <a:prstGeom prst="wedgeRoundRectCallout">
            <a:avLst>
              <a:gd name="adj1" fmla="val 62462"/>
              <a:gd name="adj2" fmla="val -13171"/>
              <a:gd name="adj3" fmla="val 16667"/>
            </a:avLst>
          </a:prstGeom>
          <a:solidFill>
            <a:srgbClr val="5EB91E"/>
          </a:solidFill>
          <a:ln w="36000">
            <a:solidFill>
              <a:srgbClr val="468A1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for our training </a:t>
            </a: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we will use </a:t>
            </a:r>
            <a:r>
              <a:rPr lang="fr-FR" sz="1800" b="1" strike="noStrike" spc="-1">
                <a:solidFill>
                  <a:srgbClr val="FFFFFF"/>
                </a:solidFill>
                <a:latin typeface="Arial"/>
                <a:ea typeface="DejaVu Sans"/>
              </a:rPr>
              <a:t>Tomcat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Title 2_14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Continuous Integration.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838" name="Slide Number Placeholder - Dark Master_15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DE1173F1-B6A3-46D2-8B60-AAA3A2714E60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12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839" name="Footer Placeholder - Dark Master_15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840" name="Rectangle 839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pic>
        <p:nvPicPr>
          <p:cNvPr id="841" name="Image 840"/>
          <p:cNvPicPr/>
          <p:nvPr/>
        </p:nvPicPr>
        <p:blipFill>
          <a:blip r:embed="rId2"/>
          <a:stretch/>
        </p:blipFill>
        <p:spPr>
          <a:xfrm>
            <a:off x="6956640" y="2053800"/>
            <a:ext cx="2941920" cy="4064760"/>
          </a:xfrm>
          <a:prstGeom prst="rect">
            <a:avLst/>
          </a:prstGeom>
          <a:ln w="36000">
            <a:noFill/>
          </a:ln>
        </p:spPr>
      </p:pic>
      <p:sp>
        <p:nvSpPr>
          <p:cNvPr id="842" name="Rectangle 841"/>
          <p:cNvSpPr/>
          <p:nvPr/>
        </p:nvSpPr>
        <p:spPr>
          <a:xfrm>
            <a:off x="1765800" y="2700000"/>
            <a:ext cx="2754720" cy="13687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Automated test execution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Automated builds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Automated deployment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Title 2_15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Artifact Repository.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844" name="Slide Number Placeholder - Dark Master_16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CAD9A4B9-DFE1-4F7B-903E-0DB24245C424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13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845" name="Footer Placeholder - Dark Master_16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846" name="Rectangle 845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pic>
        <p:nvPicPr>
          <p:cNvPr id="847" name="Image 846"/>
          <p:cNvPicPr/>
          <p:nvPr/>
        </p:nvPicPr>
        <p:blipFill>
          <a:blip r:embed="rId2"/>
          <a:stretch/>
        </p:blipFill>
        <p:spPr>
          <a:xfrm>
            <a:off x="5805360" y="3031560"/>
            <a:ext cx="5713200" cy="182700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Title 2_16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Continuous Inspection </a:t>
            </a:r>
            <a:endParaRPr lang="fr-FR" sz="4000" b="0" strike="noStrike" spc="-1">
              <a:latin typeface="Arial"/>
            </a:endParaRPr>
          </a:p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&amp; Code Quality.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849" name="Slide Number Placeholder - Dark Master_17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9EFEB72F-0B4F-4CD5-9936-BAA7A2F2F99A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14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850" name="Footer Placeholder - Dark Master_17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851" name="Rectangle 850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pic>
        <p:nvPicPr>
          <p:cNvPr id="852" name="Image 851"/>
          <p:cNvPicPr/>
          <p:nvPr/>
        </p:nvPicPr>
        <p:blipFill>
          <a:blip r:embed="rId2"/>
          <a:stretch/>
        </p:blipFill>
        <p:spPr>
          <a:xfrm>
            <a:off x="3780000" y="2700000"/>
            <a:ext cx="7900560" cy="288828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Title 2_7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Run a java program.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854" name="Slide Number Placeholder - Dark Master_8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9F83948D-395E-4940-988A-4090D4145DC0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15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855" name="Footer Placeholder - Dark Master_8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856" name="Rectangle 855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857" name="Rectangle 856"/>
          <p:cNvSpPr/>
          <p:nvPr/>
        </p:nvSpPr>
        <p:spPr>
          <a:xfrm>
            <a:off x="540000" y="1869840"/>
            <a:ext cx="10797840" cy="388800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# check java version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java -version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# run with .class file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java com.valtech.vitp.HelloValtech arg1 agr2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# run with .jar file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java -jar target/run-java-program-1.0-SNAPSHOT.jar arg1 arg2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Title 2_22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Run a java program.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859" name="Slide Number Placeholder - Dark Master_23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287C67BE-7021-4A85-8646-FF86AC433FD6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16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860" name="Footer Placeholder - Dark Master_23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861" name="Rectangle 860"/>
          <p:cNvSpPr/>
          <p:nvPr/>
        </p:nvSpPr>
        <p:spPr>
          <a:xfrm>
            <a:off x="630360" y="2700000"/>
            <a:ext cx="6029280" cy="13687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Run as a web application in a web application server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Run as a standalone web application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Run as a service (with a wrapper for windows)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Title 2_8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Maven.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863" name="Slide Number Placeholder - Dark Master_9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76E1BE81-B0F0-4754-A953-8ADFF781A601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17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864" name="Footer Placeholder - Dark Master_9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865" name="Rectangle 864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866" name="Rectangle 865"/>
          <p:cNvSpPr/>
          <p:nvPr/>
        </p:nvSpPr>
        <p:spPr>
          <a:xfrm>
            <a:off x="1080000" y="2160000"/>
            <a:ext cx="6118560" cy="392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10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pom.xml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modules and multi-modules projects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Dependencies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project structure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Commands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build steps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Plugins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settings.xml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Title 2_20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Maven : pom.xml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868" name="Slide Number Placeholder - Dark Master_21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5D143C1F-57FC-4F1B-8A4F-84995D3594FB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18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869" name="Footer Placeholder - Dark Master_21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870" name="Rectangle 869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871" name="Rectangle 870"/>
          <p:cNvSpPr/>
          <p:nvPr/>
        </p:nvSpPr>
        <p:spPr>
          <a:xfrm>
            <a:off x="1080000" y="2160000"/>
            <a:ext cx="6118560" cy="392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2" name="Rectangle 871"/>
          <p:cNvSpPr/>
          <p:nvPr/>
        </p:nvSpPr>
        <p:spPr>
          <a:xfrm>
            <a:off x="671040" y="1631520"/>
            <a:ext cx="7967520" cy="502704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&lt;?</a:t>
            </a:r>
            <a:r>
              <a:rPr lang="fr-FR" sz="900" b="0" strike="noStrike" spc="-1">
                <a:solidFill>
                  <a:srgbClr val="BABABA"/>
                </a:solidFill>
                <a:latin typeface="DejaVu Sans Mono"/>
                <a:ea typeface="DejaVu Sans Mono"/>
              </a:rPr>
              <a:t>xml version=</a:t>
            </a:r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"1.0" </a:t>
            </a:r>
            <a:r>
              <a:rPr lang="fr-FR" sz="900" b="0" strike="noStrike" spc="-1">
                <a:solidFill>
                  <a:srgbClr val="BABABA"/>
                </a:solidFill>
                <a:latin typeface="DejaVu Sans Mono"/>
                <a:ea typeface="DejaVu Sans Mono"/>
              </a:rPr>
              <a:t>encoding=</a:t>
            </a:r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"UTF-8"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?&gt;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&lt;project </a:t>
            </a:r>
            <a:r>
              <a:rPr lang="fr-FR" sz="900" b="0" strike="noStrike" spc="-1">
                <a:solidFill>
                  <a:srgbClr val="BABABA"/>
                </a:solidFill>
                <a:latin typeface="DejaVu Sans Mono"/>
                <a:ea typeface="DejaVu Sans Mono"/>
              </a:rPr>
              <a:t>xmlns=</a:t>
            </a:r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"http://maven.apache.org/POM/4.0.0"</a:t>
            </a:r>
            <a:br/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         </a:t>
            </a:r>
            <a:r>
              <a:rPr lang="fr-FR" sz="900" b="0" strike="noStrike" spc="-1">
                <a:solidFill>
                  <a:srgbClr val="BABABA"/>
                </a:solidFill>
                <a:latin typeface="DejaVu Sans Mono"/>
                <a:ea typeface="DejaVu Sans Mono"/>
              </a:rPr>
              <a:t>xmlns:</a:t>
            </a:r>
            <a:r>
              <a:rPr lang="fr-FR" sz="900" b="0" strike="noStrike" spc="-1">
                <a:solidFill>
                  <a:srgbClr val="9876AA"/>
                </a:solidFill>
                <a:latin typeface="DejaVu Sans Mono"/>
                <a:ea typeface="DejaVu Sans Mono"/>
              </a:rPr>
              <a:t>xsi</a:t>
            </a:r>
            <a:r>
              <a:rPr lang="fr-FR" sz="900" b="0" strike="noStrike" spc="-1">
                <a:solidFill>
                  <a:srgbClr val="BABABA"/>
                </a:solidFill>
                <a:latin typeface="DejaVu Sans Mono"/>
                <a:ea typeface="DejaVu Sans Mono"/>
              </a:rPr>
              <a:t>=</a:t>
            </a:r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"http://www.w3.org/2001/XMLSchema-instance"</a:t>
            </a:r>
            <a:br/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         </a:t>
            </a:r>
            <a:r>
              <a:rPr lang="fr-FR" sz="900" b="0" strike="noStrike" spc="-1">
                <a:solidFill>
                  <a:srgbClr val="9876AA"/>
                </a:solidFill>
                <a:latin typeface="DejaVu Sans Mono"/>
                <a:ea typeface="DejaVu Sans Mono"/>
              </a:rPr>
              <a:t>xsi</a:t>
            </a:r>
            <a:r>
              <a:rPr lang="fr-FR" sz="900" b="0" strike="noStrike" spc="-1">
                <a:solidFill>
                  <a:srgbClr val="BABABA"/>
                </a:solidFill>
                <a:latin typeface="DejaVu Sans Mono"/>
                <a:ea typeface="DejaVu Sans Mono"/>
              </a:rPr>
              <a:t>:schemaLocation=</a:t>
            </a:r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"http://maven.apache.org/POM/4.0.0 http://maven.apache.org/xsd/maven-4.0.0.xsd"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&lt;parent&gt;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&lt;artifactId&gt;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javatraining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&lt;/artifactId&gt;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&lt;groupId&gt;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com.valtech.vitp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&lt;/groupId&gt;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&lt;version&gt;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1.0-SNAPSHOT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&lt;/version&gt;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&lt;/parent&gt;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&lt;modelVersion&gt;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4.0.0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&lt;/modelVersion&gt;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&lt;artifactId&gt;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run-java-program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&lt;/artifactId&gt;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&lt;packaging&gt;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jar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&lt;/packaging&gt;</a:t>
            </a:r>
            <a:endParaRPr lang="fr-FR" sz="9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&lt;properties&gt;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&lt;mockito-core.version&gt;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2.28.2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&lt;/mockito-core.version&gt;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&lt;junit.version&gt;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4.12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&lt;/junit.version&gt;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&lt;/properties&gt;</a:t>
            </a:r>
            <a:endParaRPr lang="fr-FR" sz="9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&lt;dependencies&gt;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&lt;dependency&gt;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    &lt;groupId&gt;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junit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&lt;/groupId&gt;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    &lt;artifactId&gt;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junit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&lt;/artifactId&gt;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    &lt;version&gt;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${junit.version}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&lt;/version&gt;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    &lt;scope&gt;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test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&lt;/scope&gt;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&lt;/dependency&gt;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&lt;dependency&gt;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    &lt;groupId&gt;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org.mockito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&lt;/groupId&gt;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    &lt;artifactId&gt;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mockito-core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&lt;/artifactId&gt;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    &lt;version&gt;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${mockito-core.version}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&lt;/version&gt;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    &lt;scope&gt;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test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&lt;/scope&gt;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&lt;/dependency&gt;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&lt;/dependencies&gt;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&lt;/project&gt;</a:t>
            </a:r>
            <a:endParaRPr lang="fr-FR" sz="9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Title 2_21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Maven : modules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874" name="Slide Number Placeholder - Dark Master_22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1618238A-C78F-4EF7-B8C0-7DD22A268175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19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875" name="Footer Placeholder - Dark Master_22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876" name="Rectangle 875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877" name="Rectangle 876"/>
          <p:cNvSpPr/>
          <p:nvPr/>
        </p:nvSpPr>
        <p:spPr>
          <a:xfrm>
            <a:off x="1080000" y="2160000"/>
            <a:ext cx="6118560" cy="392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8" name="Rectangle 877"/>
          <p:cNvSpPr/>
          <p:nvPr/>
        </p:nvSpPr>
        <p:spPr>
          <a:xfrm>
            <a:off x="671040" y="1631520"/>
            <a:ext cx="7967520" cy="502704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&lt;?</a:t>
            </a:r>
            <a:r>
              <a:rPr lang="fr-FR" sz="900" b="0" strike="noStrike" spc="-1">
                <a:solidFill>
                  <a:srgbClr val="BABABA"/>
                </a:solidFill>
                <a:latin typeface="DejaVu Sans Mono"/>
                <a:ea typeface="DejaVu Sans Mono"/>
              </a:rPr>
              <a:t>xml version=</a:t>
            </a:r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"1.0" </a:t>
            </a:r>
            <a:r>
              <a:rPr lang="fr-FR" sz="900" b="0" strike="noStrike" spc="-1">
                <a:solidFill>
                  <a:srgbClr val="BABABA"/>
                </a:solidFill>
                <a:latin typeface="DejaVu Sans Mono"/>
                <a:ea typeface="DejaVu Sans Mono"/>
              </a:rPr>
              <a:t>encoding=</a:t>
            </a:r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"UTF-8"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?&gt;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&lt;project </a:t>
            </a:r>
            <a:r>
              <a:rPr lang="fr-FR" sz="900" b="0" strike="noStrike" spc="-1">
                <a:solidFill>
                  <a:srgbClr val="BABABA"/>
                </a:solidFill>
                <a:latin typeface="DejaVu Sans Mono"/>
                <a:ea typeface="DejaVu Sans Mono"/>
              </a:rPr>
              <a:t>xmlns=</a:t>
            </a:r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"http://maven.apache.org/POM/4.0.0"</a:t>
            </a:r>
            <a:br/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         </a:t>
            </a:r>
            <a:r>
              <a:rPr lang="fr-FR" sz="900" b="0" strike="noStrike" spc="-1">
                <a:solidFill>
                  <a:srgbClr val="BABABA"/>
                </a:solidFill>
                <a:latin typeface="DejaVu Sans Mono"/>
                <a:ea typeface="DejaVu Sans Mono"/>
              </a:rPr>
              <a:t>xmlns:</a:t>
            </a:r>
            <a:r>
              <a:rPr lang="fr-FR" sz="900" b="0" strike="noStrike" spc="-1">
                <a:solidFill>
                  <a:srgbClr val="9876AA"/>
                </a:solidFill>
                <a:latin typeface="DejaVu Sans Mono"/>
                <a:ea typeface="DejaVu Sans Mono"/>
              </a:rPr>
              <a:t>xsi</a:t>
            </a:r>
            <a:r>
              <a:rPr lang="fr-FR" sz="900" b="0" strike="noStrike" spc="-1">
                <a:solidFill>
                  <a:srgbClr val="BABABA"/>
                </a:solidFill>
                <a:latin typeface="DejaVu Sans Mono"/>
                <a:ea typeface="DejaVu Sans Mono"/>
              </a:rPr>
              <a:t>=</a:t>
            </a:r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"http://www.w3.org/2001/XMLSchema-instance"</a:t>
            </a:r>
            <a:br/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         </a:t>
            </a:r>
            <a:r>
              <a:rPr lang="fr-FR" sz="900" b="0" strike="noStrike" spc="-1">
                <a:solidFill>
                  <a:srgbClr val="9876AA"/>
                </a:solidFill>
                <a:latin typeface="DejaVu Sans Mono"/>
                <a:ea typeface="DejaVu Sans Mono"/>
              </a:rPr>
              <a:t>xsi</a:t>
            </a:r>
            <a:r>
              <a:rPr lang="fr-FR" sz="900" b="0" strike="noStrike" spc="-1">
                <a:solidFill>
                  <a:srgbClr val="BABABA"/>
                </a:solidFill>
                <a:latin typeface="DejaVu Sans Mono"/>
                <a:ea typeface="DejaVu Sans Mono"/>
              </a:rPr>
              <a:t>:schemaLocation=</a:t>
            </a:r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"http://maven.apache.org/POM/4.0.0 http://maven.apache.org/xsd/maven-4.0.0.xsd"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&lt;modelVersion&gt;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4.0.0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&lt;/modelVersion&gt;</a:t>
            </a:r>
            <a:br/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&lt;groupId&gt;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com.valtech.vitp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&lt;/groupId&gt;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&lt;artifactId&gt;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javatraining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&lt;/artifactId&gt;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&lt;version&gt;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1.0-SNAPSHOT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&lt;/version&gt;</a:t>
            </a:r>
            <a:br/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&lt;packaging&gt;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pom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&lt;/packaging&gt;</a:t>
            </a:r>
            <a:br/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&lt;modules&gt;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&lt;module&gt;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chapter1-run-java-program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&lt;/module&gt;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&lt;module&gt;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chapter2-basic-syntax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&lt;/module&gt;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&lt;module&gt;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chapter3-test-driven-developement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&lt;/module&gt;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&lt;module&gt;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chapter4-web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&lt;/module&gt;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&lt;module&gt;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chapter5-advanced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&lt;/module&gt;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&lt;module&gt;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chapter6-libraries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&lt;/module&gt;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&lt;/modules&gt;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&lt;build&gt;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&lt;plugins&gt;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    &lt;plugin&gt;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        &lt;groupId&gt;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org.apache.maven.plugins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&lt;/groupId&gt;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        &lt;artifactId&gt;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maven-compiler-plugin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&lt;/artifactId&gt;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        &lt;version&gt;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3.8.0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&lt;/version&gt;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        &lt;configuration&gt;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            &lt;release&gt;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11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&lt;/release&gt;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        &lt;/configuration&gt;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    &lt;/plugin&gt;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&lt;/plugins&gt;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&lt;/build&gt;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&lt;/project&gt;</a:t>
            </a:r>
            <a:endParaRPr lang="fr-FR" sz="9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Picture Placeholder 7" descr="A picture containing person, indoor, sitting, man&#10;&#10;Description automatically generated"/>
          <p:cNvPicPr/>
          <p:nvPr/>
        </p:nvPicPr>
        <p:blipFill>
          <a:blip r:embed="rId2"/>
          <a:srcRect l="3331" r="3331"/>
          <a:stretch/>
        </p:blipFill>
        <p:spPr>
          <a:xfrm>
            <a:off x="7925040" y="0"/>
            <a:ext cx="4263840" cy="6854400"/>
          </a:xfrm>
          <a:prstGeom prst="rect">
            <a:avLst/>
          </a:prstGeom>
          <a:ln w="0">
            <a:noFill/>
          </a:ln>
        </p:spPr>
      </p:pic>
      <p:sp>
        <p:nvSpPr>
          <p:cNvPr id="538" name="Title 2"/>
          <p:cNvSpPr/>
          <p:nvPr/>
        </p:nvSpPr>
        <p:spPr>
          <a:xfrm>
            <a:off x="609480" y="1073160"/>
            <a:ext cx="639792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strike="noStrike" spc="-1" dirty="0">
                <a:solidFill>
                  <a:srgbClr val="FFFFFF"/>
                </a:solidFill>
                <a:latin typeface="Helvetica Neue"/>
                <a:ea typeface="Helvetica Neue"/>
              </a:rPr>
              <a:t>Agenda : Chapter 1</a:t>
            </a:r>
            <a:endParaRPr lang="fr-FR" sz="4000" b="0" strike="noStrike" spc="-1" dirty="0">
              <a:latin typeface="Arial"/>
            </a:endParaRPr>
          </a:p>
        </p:txBody>
      </p:sp>
      <p:sp>
        <p:nvSpPr>
          <p:cNvPr id="539" name="Text Placeholder 3"/>
          <p:cNvSpPr/>
          <p:nvPr/>
        </p:nvSpPr>
        <p:spPr>
          <a:xfrm>
            <a:off x="612720" y="2059560"/>
            <a:ext cx="6394680" cy="364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u="sng" strike="noStrike" spc="-1" dirty="0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Introduction : Java Basics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u="sng" strike="noStrike" spc="-1" dirty="0">
              <a:solidFill>
                <a:srgbClr val="FFFFFF"/>
              </a:solidFill>
              <a:uFillTx/>
              <a:latin typeface="Helvetica Neue"/>
              <a:ea typeface="Helvetica Neue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800" b="0" u="sng" strike="noStrike" spc="-1" dirty="0">
                <a:solidFill>
                  <a:srgbClr val="FFFFFF"/>
                </a:solidFill>
                <a:latin typeface="Helvetica Neue"/>
              </a:rPr>
              <a:t>JVM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u="sng" spc="-1" dirty="0">
                <a:solidFill>
                  <a:srgbClr val="FFFFFF"/>
                </a:solidFill>
                <a:latin typeface="Helvetica Neue"/>
              </a:rPr>
              <a:t>Garbage Collector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u="sng" spc="-1" dirty="0">
                <a:solidFill>
                  <a:srgbClr val="FFFFFF"/>
                </a:solidFill>
                <a:latin typeface="Helvetica Neue"/>
              </a:rPr>
              <a:t>JDK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u="sng" spc="-1" dirty="0">
              <a:solidFill>
                <a:srgbClr val="FFFFFF"/>
              </a:solidFill>
              <a:latin typeface="Helvetica Neue"/>
            </a:endParaRPr>
          </a:p>
          <a:p>
            <a:pPr>
              <a:tabLst>
                <a:tab pos="0" algn="l"/>
              </a:tabLst>
            </a:pPr>
            <a:r>
              <a:rPr lang="en-US" sz="1800" b="0" u="sng" strike="noStrike" spc="-1" dirty="0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Java Environment	</a:t>
            </a:r>
          </a:p>
          <a:p>
            <a:pPr>
              <a:tabLst>
                <a:tab pos="0" algn="l"/>
              </a:tabLst>
            </a:pPr>
            <a:endParaRPr lang="en-US" u="sng" spc="-1" dirty="0">
              <a:solidFill>
                <a:srgbClr val="FFFFFF"/>
              </a:solidFill>
              <a:latin typeface="Helvetica Neue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u="sng" spc="-1" dirty="0">
                <a:solidFill>
                  <a:srgbClr val="FFFFFF"/>
                </a:solidFill>
                <a:latin typeface="Helvetica Neue"/>
              </a:rPr>
              <a:t>IDE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u="sng" spc="-1" dirty="0">
                <a:solidFill>
                  <a:srgbClr val="FFFFFF"/>
                </a:solidFill>
                <a:latin typeface="Helvetica Neue"/>
              </a:rPr>
              <a:t>Maven &amp; co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u="sng" spc="-1" dirty="0">
                <a:solidFill>
                  <a:srgbClr val="FFFFFF"/>
                </a:solidFill>
                <a:latin typeface="Helvetica Neue"/>
              </a:rPr>
              <a:t>GIT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u="sng" spc="-1" dirty="0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 dirty="0">
              <a:latin typeface="Arial"/>
            </a:endParaRPr>
          </a:p>
        </p:txBody>
      </p:sp>
      <p:sp>
        <p:nvSpPr>
          <p:cNvPr id="540" name="Slide Number Placeholder - Dark Master"/>
          <p:cNvSpPr/>
          <p:nvPr/>
        </p:nvSpPr>
        <p:spPr>
          <a:xfrm>
            <a:off x="6219000" y="633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79D248AC-1C1B-4FA8-84A5-C937D49AF538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2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541" name="Footer Placeholder - Dark Master"/>
          <p:cNvSpPr/>
          <p:nvPr/>
        </p:nvSpPr>
        <p:spPr>
          <a:xfrm>
            <a:off x="3699720" y="634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pic>
        <p:nvPicPr>
          <p:cNvPr id="542" name="Image 541"/>
          <p:cNvPicPr/>
          <p:nvPr/>
        </p:nvPicPr>
        <p:blipFill>
          <a:blip r:embed="rId3"/>
          <a:srcRect l="24879" r="24726"/>
          <a:stretch/>
        </p:blipFill>
        <p:spPr>
          <a:xfrm flipH="1">
            <a:off x="7928280" y="-1800"/>
            <a:ext cx="4316400" cy="6856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Title 2_23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Maven : dependencies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880" name="Slide Number Placeholder - Dark Master_24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D366C492-ADCC-4EA4-99D5-D32B5C7F8754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20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881" name="Footer Placeholder - Dark Master_24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882" name="Rectangle 881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883" name="Rectangle 882"/>
          <p:cNvSpPr/>
          <p:nvPr/>
        </p:nvSpPr>
        <p:spPr>
          <a:xfrm>
            <a:off x="1080000" y="2160000"/>
            <a:ext cx="6118560" cy="392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4" name="Rectangle 883"/>
          <p:cNvSpPr/>
          <p:nvPr/>
        </p:nvSpPr>
        <p:spPr>
          <a:xfrm>
            <a:off x="671040" y="1631520"/>
            <a:ext cx="7967520" cy="502704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&lt;dependencies&gt;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&lt;dependency&gt;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&lt;groupId&gt;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org.springframework.boot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&lt;/groupId&gt;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&lt;artifactId&gt;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spring-boot-dependencies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&lt;/artifactId&gt;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&lt;version&gt;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2.4.3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&lt;/version&gt;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&lt;type&gt;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pom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&lt;/type&gt;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&lt;scope&gt;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import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&lt;/scope&gt;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&lt;/dependency&gt;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&lt;dependency&gt;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&lt;groupId&gt;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org.apache.commons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&lt;/groupId&gt;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&lt;artifactId&gt;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commons-lang3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&lt;/artifactId&gt;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&lt;version&gt;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3.12.0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&lt;/version&gt;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&lt;/dependency&gt;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&lt;dependency&gt;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&lt;groupId&gt;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javax.servlet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&lt;/groupId&gt;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&lt;artifactId&gt;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servlet-api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&lt;/artifactId&gt;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&lt;version&gt;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2.5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&lt;/version&gt;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&lt;scope&gt;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provided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&lt;/scope&gt;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&lt;/dependency&gt;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&lt;dependency&gt;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&lt;groupId&gt;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junit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&lt;/groupId&gt;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&lt;artifactId&gt;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junit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&lt;/artifactId&gt;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&lt;version&gt;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${junit.version}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&lt;/version&gt;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&lt;scope&gt;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test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&lt;/scope&gt;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&lt;/dependency&gt;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&lt;dependency&gt;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&lt;groupId&gt;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org.mockito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&lt;/groupId&gt;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&lt;artifactId&gt;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mockito-core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&lt;/artifactId&gt;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&lt;version&gt;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${mockito-core.version}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&lt;/version&gt;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&lt;scope&gt;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test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&lt;/scope&gt;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&lt;/dependency&gt;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&lt;/dependencies&gt;</a:t>
            </a:r>
            <a:endParaRPr lang="fr-FR" sz="9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Title 2_24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Maven : directory structure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886" name="Slide Number Placeholder - Dark Master_25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B1073419-5F89-494C-8B62-072D6E52EAD4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21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887" name="Footer Placeholder - Dark Master_25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888" name="Rectangle 887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889" name="Rectangle 888"/>
          <p:cNvSpPr/>
          <p:nvPr/>
        </p:nvSpPr>
        <p:spPr>
          <a:xfrm>
            <a:off x="1080000" y="2160000"/>
            <a:ext cx="6118560" cy="392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0" name="Rectangle 889"/>
          <p:cNvSpPr/>
          <p:nvPr/>
        </p:nvSpPr>
        <p:spPr>
          <a:xfrm>
            <a:off x="671040" y="1631520"/>
            <a:ext cx="7967520" cy="502704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FFFFFF"/>
                </a:solidFill>
                <a:latin typeface="DejaVu Sans Mono"/>
                <a:ea typeface="DejaVu Sans Mono"/>
              </a:rPr>
              <a:t>└───maven-project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FFFFFF"/>
                </a:solidFill>
                <a:latin typeface="DejaVu Sans Mono"/>
                <a:ea typeface="DejaVu Sans Mono"/>
              </a:rPr>
              <a:t>    ├───pom.xml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FFFFFF"/>
                </a:solidFill>
                <a:latin typeface="DejaVu Sans Mono"/>
                <a:ea typeface="DejaVu Sans Mono"/>
              </a:rPr>
              <a:t>    ├───src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FFFFFF"/>
                </a:solidFill>
                <a:latin typeface="DejaVu Sans Mono"/>
                <a:ea typeface="DejaVu Sans Mono"/>
              </a:rPr>
              <a:t>    │   ├───main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FFFFFF"/>
                </a:solidFill>
                <a:latin typeface="DejaVu Sans Mono"/>
                <a:ea typeface="DejaVu Sans Mono"/>
              </a:rPr>
              <a:t>    │   │   ├───java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FFFFFF"/>
                </a:solidFill>
                <a:latin typeface="DejaVu Sans Mono"/>
                <a:ea typeface="DejaVu Sans Mono"/>
              </a:rPr>
              <a:t>    │   │   ├───resources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FFFFFF"/>
                </a:solidFill>
                <a:latin typeface="DejaVu Sans Mono"/>
                <a:ea typeface="DejaVu Sans Mono"/>
              </a:rPr>
              <a:t>    │   │   │   └───META-INF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FFFFFF"/>
                </a:solidFill>
                <a:latin typeface="DejaVu Sans Mono"/>
                <a:ea typeface="DejaVu Sans Mono"/>
              </a:rPr>
              <a:t>    │   │   └───webapp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FFFFFF"/>
                </a:solidFill>
                <a:latin typeface="DejaVu Sans Mono"/>
                <a:ea typeface="DejaVu Sans Mono"/>
              </a:rPr>
              <a:t>    │   │       └───WEB-INF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FFFFFF"/>
                </a:solidFill>
                <a:latin typeface="DejaVu Sans Mono"/>
                <a:ea typeface="DejaVu Sans Mono"/>
              </a:rPr>
              <a:t>    │   │           └───web.xml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FFFFFF"/>
                </a:solidFill>
                <a:latin typeface="DejaVu Sans Mono"/>
                <a:ea typeface="DejaVu Sans Mono"/>
              </a:rPr>
              <a:t>    │   ├───test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FFFFFF"/>
                </a:solidFill>
                <a:latin typeface="DejaVu Sans Mono"/>
                <a:ea typeface="DejaVu Sans Mono"/>
              </a:rPr>
              <a:t>    │   │   ├───java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FFFFFF"/>
                </a:solidFill>
                <a:latin typeface="DejaVu Sans Mono"/>
                <a:ea typeface="DejaVu Sans Mono"/>
              </a:rPr>
              <a:t>    │   │   └───resources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FFFFFF"/>
                </a:solidFill>
                <a:latin typeface="DejaVu Sans Mono"/>
                <a:ea typeface="DejaVu Sans Mono"/>
              </a:rPr>
              <a:t>    │   ├───it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FFFFFF"/>
                </a:solidFill>
                <a:latin typeface="DejaVu Sans Mono"/>
                <a:ea typeface="DejaVu Sans Mono"/>
              </a:rPr>
              <a:t>    │   ├───site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FFFFFF"/>
                </a:solidFill>
                <a:latin typeface="DejaVu Sans Mono"/>
                <a:ea typeface="DejaVu Sans Mono"/>
              </a:rPr>
              <a:t>    │   └───assembly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FFFFFF"/>
                </a:solidFill>
                <a:latin typeface="DejaVu Sans Mono"/>
                <a:ea typeface="DejaVu Sans Mono"/>
              </a:rPr>
              <a:t>    └───target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FFFFFF"/>
                </a:solidFill>
                <a:latin typeface="DejaVu Sans Mono"/>
                <a:ea typeface="DejaVu Sans Mono"/>
              </a:rPr>
              <a:t>        ├───classes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FFFFFF"/>
                </a:solidFill>
                <a:latin typeface="DejaVu Sans Mono"/>
                <a:ea typeface="DejaVu Sans Mono"/>
              </a:rPr>
              <a:t>        ├───test-classes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FFFFFF"/>
                </a:solidFill>
                <a:latin typeface="DejaVu Sans Mono"/>
                <a:ea typeface="DejaVu Sans Mono"/>
              </a:rPr>
              <a:t>        ├───test-reports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FFFFFF"/>
                </a:solidFill>
                <a:latin typeface="DejaVu Sans Mono"/>
                <a:ea typeface="DejaVu Sans Mono"/>
              </a:rPr>
              <a:t>        ├───generated-sources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FFFFFF"/>
                </a:solidFill>
                <a:latin typeface="DejaVu Sans Mono"/>
                <a:ea typeface="DejaVu Sans Mono"/>
              </a:rPr>
              <a:t>        ├───maven-project-1.0-SNAPSHOT.jar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FFFFFF"/>
                </a:solidFill>
                <a:latin typeface="DejaVu Sans Mono"/>
                <a:ea typeface="DejaVu Sans Mono"/>
              </a:rPr>
              <a:t>        └───maven-project-1.0-SNAPSHOT.war</a:t>
            </a:r>
            <a:endParaRPr lang="fr-FR" sz="14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Title 2_26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Maven : build phases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892" name="Slide Number Placeholder - Dark Master_27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10362A3A-D831-4AD4-84AD-7B93454189F6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22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893" name="Footer Placeholder - Dark Master_27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894" name="Rectangle 893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895" name="Rectangle 894"/>
          <p:cNvSpPr/>
          <p:nvPr/>
        </p:nvSpPr>
        <p:spPr>
          <a:xfrm>
            <a:off x="1080000" y="2160000"/>
            <a:ext cx="6118560" cy="392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896" name="Tableau 895"/>
          <p:cNvGraphicFramePr/>
          <p:nvPr/>
        </p:nvGraphicFramePr>
        <p:xfrm>
          <a:off x="585720" y="1923840"/>
          <a:ext cx="8037000" cy="2574360"/>
        </p:xfrm>
        <a:graphic>
          <a:graphicData uri="http://schemas.openxmlformats.org/drawingml/2006/table">
            <a:tbl>
              <a:tblPr/>
              <a:tblGrid>
                <a:gridCol w="2914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2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latin typeface="Arial"/>
                        </a:rPr>
                        <a:t>phase(s)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latin typeface="Arial"/>
                        </a:rPr>
                        <a:t>operations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400" b="0" strike="noStrike" spc="-1">
                          <a:latin typeface="Arial"/>
                        </a:rPr>
                        <a:t>validate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400" b="0" strike="noStrike" spc="-1">
                          <a:latin typeface="Arial"/>
                        </a:rPr>
                        <a:t>checks all pom.xml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400" b="0" strike="noStrike" spc="-1">
                          <a:latin typeface="Arial"/>
                        </a:rPr>
                        <a:t>initialize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latin typeface="Arial"/>
                        </a:rPr>
                        <a:t>initialize properties and directories</a:t>
                      </a:r>
                    </a:p>
                  </a:txBody>
                  <a:tcPr marL="90000" marR="90000">
                    <a:lnR w="720">
                      <a:solidFill>
                        <a:srgbClr val="FFFFFF"/>
                      </a:solidFill>
                    </a:lnR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400" b="0" strike="noStrike" spc="-1">
                          <a:latin typeface="Arial"/>
                        </a:rPr>
                        <a:t>generate-sources + process-sources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400" b="0" strike="noStrike" spc="-1">
                          <a:latin typeface="Arial"/>
                        </a:rPr>
                        <a:t>if needed prepares source code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400" b="0" strike="noStrike" spc="-1">
                          <a:latin typeface="Arial"/>
                        </a:rPr>
                        <a:t>compile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400" b="0" strike="noStrike" spc="-1">
                          <a:latin typeface="Arial"/>
                        </a:rPr>
                        <a:t>compile the source code of the project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400" b="0" strike="noStrike" spc="-1">
                          <a:latin typeface="Arial"/>
                        </a:rPr>
                        <a:t>generate-test-sources + process-test-sources + generate-test-resources + process-test-resources + test-compile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400" b="0" strike="noStrike" spc="-1">
                          <a:latin typeface="Arial"/>
                        </a:rPr>
                        <a:t>same operations for test directory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400" b="0" strike="noStrike" spc="-1">
                          <a:latin typeface="Arial"/>
                        </a:rPr>
                        <a:t>test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400" b="0" strike="noStrike" spc="-1">
                          <a:latin typeface="Arial"/>
                        </a:rPr>
                        <a:t>run tests 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400" b="0" strike="noStrike" spc="-1">
                          <a:latin typeface="Arial"/>
                        </a:rPr>
                        <a:t>package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400" b="0" strike="noStrike" spc="-1">
                          <a:latin typeface="Arial"/>
                        </a:rPr>
                        <a:t>prepares the final artifact (jar or war)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400" b="0" strike="noStrike" spc="-1">
                          <a:latin typeface="Arial"/>
                        </a:rPr>
                        <a:t>integration-test +verify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400" b="0" strike="noStrike" spc="-1">
                          <a:latin typeface="Arial"/>
                        </a:rPr>
                        <a:t>runs integration tests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400" b="0" strike="noStrike" spc="-1">
                          <a:latin typeface="Arial"/>
                        </a:rPr>
                        <a:t>install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400" b="0" strike="noStrike" spc="-1">
                          <a:latin typeface="Arial"/>
                        </a:rPr>
                        <a:t>put the package into the local repository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400" b="0" strike="noStrike" spc="-1">
                          <a:latin typeface="Arial"/>
                        </a:rPr>
                        <a:t>deploy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400" b="0" strike="noStrike" spc="-1">
                          <a:latin typeface="Arial"/>
                        </a:rPr>
                        <a:t>put the package in a distant shared repository for publishing</a:t>
                      </a:r>
                    </a:p>
                  </a:txBody>
                  <a:tcPr marL="90000" marR="90000">
                    <a:lnR w="720">
                      <a:solidFill>
                        <a:srgbClr val="FFFFFF"/>
                      </a:solidFill>
                    </a:lnR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Title 2_25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Maven : commands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898" name="Slide Number Placeholder - Dark Master_26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7D7A2403-AFDD-434C-89DA-87675667D91E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23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899" name="Footer Placeholder - Dark Master_26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900" name="Rectangle 899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901" name="Rectangle 900"/>
          <p:cNvSpPr/>
          <p:nvPr/>
        </p:nvSpPr>
        <p:spPr>
          <a:xfrm>
            <a:off x="1080000" y="2160000"/>
            <a:ext cx="6118560" cy="392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2" name="Rectangle 901"/>
          <p:cNvSpPr/>
          <p:nvPr/>
        </p:nvSpPr>
        <p:spPr>
          <a:xfrm>
            <a:off x="599400" y="1631880"/>
            <a:ext cx="7967520" cy="502704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latin typeface="Arial"/>
                <a:ea typeface="DejaVu Sans"/>
              </a:rPr>
              <a:t>// the command used all day long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latin typeface="Arial"/>
                <a:ea typeface="DejaVu Sans"/>
              </a:rPr>
              <a:t>mvn clean install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latin typeface="Arial"/>
                <a:ea typeface="DejaVu Sans"/>
              </a:rPr>
              <a:t>// sometimes you don’t want to run unit tests...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latin typeface="Arial"/>
                <a:ea typeface="DejaVu Sans"/>
              </a:rPr>
              <a:t>mvn clean install -DskipTests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latin typeface="Arial"/>
                <a:ea typeface="DejaVu Sans"/>
              </a:rPr>
              <a:t>// to run integration tests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latin typeface="Arial"/>
                <a:ea typeface="DejaVu Sans"/>
              </a:rPr>
              <a:t>mvn clean verify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latin typeface="Arial"/>
                <a:ea typeface="DejaVu Sans"/>
              </a:rPr>
              <a:t>// deploy on the shared repo (most of the time run by jenkins)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latin typeface="Arial"/>
                <a:ea typeface="DejaVu Sans"/>
              </a:rPr>
              <a:t>mvn clean deploy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latin typeface="Arial"/>
                <a:ea typeface="DejaVu Sans"/>
              </a:rPr>
              <a:t>// useful to resolve dependency problems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latin typeface="Arial"/>
                <a:ea typeface="DejaVu Sans"/>
              </a:rPr>
              <a:t>mvn dependency:tree -Dverbose -Dincludes=commons-collections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Title 2_27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Maven : plugins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904" name="Slide Number Placeholder - Dark Master_28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EBB564BB-6691-400A-89A5-EFF8BE9B3D31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24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905" name="Footer Placeholder - Dark Master_28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906" name="Rectangle 905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907" name="Rectangle 906"/>
          <p:cNvSpPr/>
          <p:nvPr/>
        </p:nvSpPr>
        <p:spPr>
          <a:xfrm>
            <a:off x="1080000" y="2160000"/>
            <a:ext cx="6118560" cy="392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8" name="Rectangle 907"/>
          <p:cNvSpPr/>
          <p:nvPr/>
        </p:nvSpPr>
        <p:spPr>
          <a:xfrm>
            <a:off x="671040" y="1631520"/>
            <a:ext cx="7967520" cy="502704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&lt;plugin&gt;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&lt;groupId&gt;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com.sun.xml.ws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&lt;/groupId&gt;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&lt;artifactId&gt;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jaxws-maven-plugin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&lt;/artifactId&gt;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&lt;version&gt;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2.3.2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&lt;/version&gt;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&lt;executions&gt;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&lt;execution&gt;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    &lt;id&gt;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generate-java-sources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&lt;/id&gt;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    &lt;phase&gt;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process-sources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&lt;/phase&gt;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    &lt;goals&gt;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        &lt;goal&gt;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wsimport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&lt;/goal&gt;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    &lt;/goals&gt;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    &lt;configuration&gt;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        &lt;extension&gt;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true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&lt;/extension&gt;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            &lt;wsdlLocation&gt;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https://www.w3schools.com/xml/tempconvert.asmx?WSDL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&lt;/wsdlLocation&gt;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        &lt;wsdlLocation&gt;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/wsdl/MyService.wsdl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&lt;/wsdlLocation&gt;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    &lt;/configuration&gt;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&lt;/execution&gt;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&lt;/executions&gt;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&lt;dependencies&gt;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&lt;dependency&gt;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    &lt;groupId&gt;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javax.xml.bind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&lt;/groupId&gt;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    &lt;artifactId&gt;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jaxb-api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&lt;/artifactId&gt;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    &lt;version&gt;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2.3.1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&lt;/version&gt;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&lt;/dependency&gt;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&lt;dependency&gt;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    &lt;groupId&gt;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javax.xml.ws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&lt;/groupId&gt;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    &lt;artifactId&gt;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jaxws-api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&lt;/artifactId&gt;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    &lt;version&gt;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2.3.1</a:t>
            </a:r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&lt;/version&gt;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    &lt;/dependency&gt;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    &lt;/dependencies&gt;</a:t>
            </a:r>
            <a:br/>
            <a:r>
              <a:rPr lang="fr-FR" sz="900" b="0" strike="noStrike" spc="-1">
                <a:solidFill>
                  <a:srgbClr val="E8BF6A"/>
                </a:solidFill>
                <a:latin typeface="DejaVu Sans Mono"/>
                <a:ea typeface="DejaVu Sans Mono"/>
              </a:rPr>
              <a:t>&lt;/plugin&gt;</a:t>
            </a:r>
            <a:endParaRPr lang="fr-FR" sz="9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Title 2_28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Maven : settings.xml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910" name="Slide Number Placeholder - Dark Master_29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FC33D2FA-8E0D-46B7-8D57-F7F9A28CFA69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25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911" name="Footer Placeholder - Dark Master_29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912" name="Rectangle 911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913" name="Rectangle 912"/>
          <p:cNvSpPr/>
          <p:nvPr/>
        </p:nvSpPr>
        <p:spPr>
          <a:xfrm>
            <a:off x="1080000" y="2160000"/>
            <a:ext cx="6118560" cy="392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4" name="Rectangle 913"/>
          <p:cNvSpPr/>
          <p:nvPr/>
        </p:nvSpPr>
        <p:spPr>
          <a:xfrm>
            <a:off x="671040" y="1631520"/>
            <a:ext cx="7967520" cy="502704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&lt;settings&gt;</a:t>
            </a:r>
            <a:endParaRPr lang="fr-FR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  ...</a:t>
            </a:r>
            <a:endParaRPr lang="fr-FR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  &lt;localRepository&gt;${user.home}/.m2/repository&lt;/localRepository&gt;</a:t>
            </a:r>
            <a:endParaRPr lang="fr-FR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  ...</a:t>
            </a:r>
            <a:endParaRPr lang="fr-FR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  &lt;mirrors&gt;</a:t>
            </a:r>
            <a:endParaRPr lang="fr-FR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&lt;mirror&gt;</a:t>
            </a:r>
            <a:endParaRPr lang="fr-FR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&lt;id&gt;internal-repository&lt;/id&gt;</a:t>
            </a:r>
            <a:endParaRPr lang="fr-FR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&lt;name&gt;Maven Repository Manager running on repo.mycompany.com&lt;/name&gt;</a:t>
            </a:r>
            <a:endParaRPr lang="fr-FR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&lt;url&gt;http://repo.mycompany.com/proxy&lt;/url&gt;</a:t>
            </a:r>
            <a:endParaRPr lang="fr-FR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&lt;mirrorOf&gt;*&lt;/mirrorOf&gt;</a:t>
            </a:r>
            <a:endParaRPr lang="fr-FR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&lt;/mirror&gt;</a:t>
            </a:r>
            <a:endParaRPr lang="fr-FR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  &lt;/mirrors&gt;</a:t>
            </a:r>
            <a:endParaRPr lang="fr-FR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  ...</a:t>
            </a:r>
            <a:endParaRPr lang="fr-FR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  &lt;proxies&gt;</a:t>
            </a:r>
            <a:endParaRPr lang="fr-FR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   &lt;proxy&gt;</a:t>
            </a:r>
            <a:endParaRPr lang="fr-FR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&lt;id&gt;example-proxy&lt;/id&gt;</a:t>
            </a:r>
            <a:endParaRPr lang="fr-FR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&lt;active&gt;true&lt;/active&gt;</a:t>
            </a:r>
            <a:endParaRPr lang="fr-FR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&lt;protocol&gt;http&lt;/protocol&gt;</a:t>
            </a:r>
            <a:endParaRPr lang="fr-FR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&lt;host&gt;proxy.example.com&lt;/host&gt;</a:t>
            </a:r>
            <a:endParaRPr lang="fr-FR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&lt;port&gt;8080&lt;/port&gt;</a:t>
            </a:r>
            <a:endParaRPr lang="fr-FR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&lt;username&gt;proxyuser&lt;/username&gt;</a:t>
            </a:r>
            <a:endParaRPr lang="fr-FR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&lt;password&gt;somepassword&lt;/password&gt;</a:t>
            </a:r>
            <a:endParaRPr lang="fr-FR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&lt;nonProxyHosts&gt;www.google.com|*.example.com&lt;/nonProxyHosts&gt;</a:t>
            </a:r>
            <a:endParaRPr lang="fr-FR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&lt;/proxy&gt;</a:t>
            </a:r>
            <a:endParaRPr lang="fr-FR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  &lt;/proxies&gt;</a:t>
            </a:r>
            <a:endParaRPr lang="fr-FR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  ...</a:t>
            </a:r>
            <a:endParaRPr lang="fr-FR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&lt;/settings&gt;</a:t>
            </a:r>
            <a:endParaRPr lang="fr-FR" sz="13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Title 2_10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GIT Workflow.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916" name="Slide Number Placeholder - Dark Master_11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E1167BC0-30C5-4970-ABD9-BC674CD9CC22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26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917" name="Footer Placeholder - Dark Master_11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918" name="Rectangle 917"/>
          <p:cNvSpPr/>
          <p:nvPr/>
        </p:nvSpPr>
        <p:spPr>
          <a:xfrm>
            <a:off x="540720" y="1620000"/>
            <a:ext cx="9897840" cy="503856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9" name="Rectangle 918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920" name="Google Shape;65;p14"/>
          <p:cNvSpPr/>
          <p:nvPr/>
        </p:nvSpPr>
        <p:spPr>
          <a:xfrm>
            <a:off x="979920" y="1689840"/>
            <a:ext cx="2603880" cy="657720"/>
          </a:xfrm>
          <a:prstGeom prst="flowChartAlternateProcess">
            <a:avLst/>
          </a:prstGeom>
          <a:solidFill>
            <a:srgbClr val="E0E0E0"/>
          </a:solidFill>
          <a:ln w="9360">
            <a:solidFill>
              <a:srgbClr val="9E9E9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  <a:ea typeface="Arial"/>
              </a:rPr>
              <a:t>Find the right branch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921" name="Google Shape;66;p14"/>
          <p:cNvSpPr/>
          <p:nvPr/>
        </p:nvSpPr>
        <p:spPr>
          <a:xfrm>
            <a:off x="4031640" y="1746000"/>
            <a:ext cx="2379960" cy="545400"/>
          </a:xfrm>
          <a:prstGeom prst="wedgeRectCallout">
            <a:avLst>
              <a:gd name="adj1" fmla="val -67689"/>
              <a:gd name="adj2" fmla="val 24173"/>
            </a:avLst>
          </a:prstGeom>
          <a:solidFill>
            <a:srgbClr val="FFF2CC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git </a:t>
            </a:r>
            <a:r>
              <a:rPr lang="en-GB" sz="1200" b="0" i="1" strike="noStrike" spc="-1">
                <a:solidFill>
                  <a:srgbClr val="000000"/>
                </a:solidFill>
                <a:latin typeface="Courier New"/>
                <a:ea typeface="Courier New"/>
              </a:rPr>
              <a:t>pull --rebase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git </a:t>
            </a:r>
            <a:r>
              <a:rPr lang="en-GB" sz="1200" b="0" i="1" strike="noStrike" spc="-1">
                <a:solidFill>
                  <a:srgbClr val="000000"/>
                </a:solidFill>
                <a:latin typeface="Courier New"/>
                <a:ea typeface="Courier New"/>
              </a:rPr>
              <a:t>branch</a:t>
            </a:r>
            <a:r>
              <a:rPr lang="en-GB" sz="12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-a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922" name="Google Shape;67;p14"/>
          <p:cNvSpPr/>
          <p:nvPr/>
        </p:nvSpPr>
        <p:spPr>
          <a:xfrm>
            <a:off x="1973160" y="2512800"/>
            <a:ext cx="1480320" cy="657720"/>
          </a:xfrm>
          <a:prstGeom prst="flowChartAlternateProcess">
            <a:avLst/>
          </a:prstGeom>
          <a:solidFill>
            <a:srgbClr val="E0E0E0"/>
          </a:solidFill>
          <a:ln w="9360">
            <a:solidFill>
              <a:srgbClr val="9E9E9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  <a:ea typeface="Arial"/>
              </a:rPr>
              <a:t>Create a new remote branch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923" name="Google Shape;68;p14"/>
          <p:cNvSpPr/>
          <p:nvPr/>
        </p:nvSpPr>
        <p:spPr>
          <a:xfrm>
            <a:off x="4031640" y="2545560"/>
            <a:ext cx="3430080" cy="592560"/>
          </a:xfrm>
          <a:prstGeom prst="wedgeRectCallout">
            <a:avLst>
              <a:gd name="adj1" fmla="val -66514"/>
              <a:gd name="adj2" fmla="val 21639"/>
            </a:avLst>
          </a:prstGeom>
          <a:solidFill>
            <a:srgbClr val="FFF2CC"/>
          </a:solidFill>
          <a:ln w="9360">
            <a:solidFill>
              <a:srgbClr val="9E9E9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git</a:t>
            </a:r>
            <a:r>
              <a:rPr lang="en-GB" sz="12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n-GB" sz="1200" b="0" i="1" strike="noStrike" spc="-1">
                <a:solidFill>
                  <a:srgbClr val="000000"/>
                </a:solidFill>
                <a:latin typeface="Courier New"/>
                <a:ea typeface="Courier New"/>
              </a:rPr>
              <a:t>checkout</a:t>
            </a:r>
            <a:r>
              <a:rPr lang="en-GB" sz="12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-b </a:t>
            </a:r>
            <a:r>
              <a:rPr lang="en-GB" sz="1200" b="1" i="1" strike="noStrike" spc="-1">
                <a:solidFill>
                  <a:srgbClr val="38761D"/>
                </a:solidFill>
                <a:latin typeface="Courier New"/>
                <a:ea typeface="Courier New"/>
              </a:rPr>
              <a:t>branch_name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git</a:t>
            </a:r>
            <a:r>
              <a:rPr lang="en-GB" sz="12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n-GB" sz="1200" b="0" i="1" strike="noStrike" spc="-1">
                <a:solidFill>
                  <a:srgbClr val="000000"/>
                </a:solidFill>
                <a:latin typeface="Courier New"/>
                <a:ea typeface="Courier New"/>
              </a:rPr>
              <a:t>push</a:t>
            </a:r>
            <a:r>
              <a:rPr lang="en-GB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n-GB" sz="12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-u origin/</a:t>
            </a:r>
            <a:r>
              <a:rPr lang="en-GB" sz="1200" b="1" i="1" strike="noStrike" spc="-1">
                <a:solidFill>
                  <a:srgbClr val="38761D"/>
                </a:solidFill>
                <a:latin typeface="Courier New"/>
                <a:ea typeface="Courier New"/>
              </a:rPr>
              <a:t>branch_name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924" name="Google Shape;69;p14"/>
          <p:cNvSpPr/>
          <p:nvPr/>
        </p:nvSpPr>
        <p:spPr>
          <a:xfrm>
            <a:off x="2022120" y="3238200"/>
            <a:ext cx="1480320" cy="657720"/>
          </a:xfrm>
          <a:prstGeom prst="flowChartAlternateProcess">
            <a:avLst/>
          </a:prstGeom>
          <a:solidFill>
            <a:srgbClr val="E0E0E0"/>
          </a:solidFill>
          <a:ln w="9360">
            <a:solidFill>
              <a:srgbClr val="9E9E9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  <a:ea typeface="Arial"/>
              </a:rPr>
              <a:t>Checkout branch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925" name="Google Shape;70;p14"/>
          <p:cNvSpPr/>
          <p:nvPr/>
        </p:nvSpPr>
        <p:spPr>
          <a:xfrm>
            <a:off x="4072320" y="3294360"/>
            <a:ext cx="5282640" cy="545400"/>
          </a:xfrm>
          <a:prstGeom prst="wedgeRectCallout">
            <a:avLst>
              <a:gd name="adj1" fmla="val -59657"/>
              <a:gd name="adj2" fmla="val 27659"/>
            </a:avLst>
          </a:prstGeom>
          <a:solidFill>
            <a:srgbClr val="FFF2CC"/>
          </a:solidFill>
          <a:ln w="9360">
            <a:solidFill>
              <a:srgbClr val="9E9E9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git </a:t>
            </a:r>
            <a:r>
              <a:rPr lang="en-GB" sz="1200" b="0" i="1" strike="noStrike" spc="-1">
                <a:solidFill>
                  <a:srgbClr val="000000"/>
                </a:solidFill>
                <a:latin typeface="Courier New"/>
                <a:ea typeface="Courier New"/>
              </a:rPr>
              <a:t>checkout</a:t>
            </a:r>
            <a:r>
              <a:rPr lang="en-GB" sz="12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--track -b </a:t>
            </a:r>
            <a:r>
              <a:rPr lang="en-GB" sz="1200" b="1" i="1" strike="noStrike" spc="-1">
                <a:solidFill>
                  <a:srgbClr val="38761D"/>
                </a:solidFill>
                <a:latin typeface="Courier New"/>
                <a:ea typeface="Courier New"/>
              </a:rPr>
              <a:t>branch_name</a:t>
            </a:r>
            <a:r>
              <a:rPr lang="en-GB" sz="12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origin/</a:t>
            </a:r>
            <a:r>
              <a:rPr lang="en-GB" sz="1200" b="1" i="1" strike="noStrike" spc="-1">
                <a:solidFill>
                  <a:srgbClr val="38761D"/>
                </a:solidFill>
                <a:latin typeface="Courier New"/>
                <a:ea typeface="Courier New"/>
              </a:rPr>
              <a:t>branch_name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926" name="Google Shape;71;p14"/>
          <p:cNvSpPr/>
          <p:nvPr/>
        </p:nvSpPr>
        <p:spPr>
          <a:xfrm rot="5400000">
            <a:off x="1449720" y="2618640"/>
            <a:ext cx="438120" cy="44604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7" name="Google Shape;72;p14"/>
          <p:cNvSpPr/>
          <p:nvPr/>
        </p:nvSpPr>
        <p:spPr>
          <a:xfrm rot="5400000">
            <a:off x="1449720" y="3287880"/>
            <a:ext cx="438120" cy="44604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8" name="Google Shape;73;p14"/>
          <p:cNvSpPr/>
          <p:nvPr/>
        </p:nvSpPr>
        <p:spPr>
          <a:xfrm>
            <a:off x="979920" y="4190400"/>
            <a:ext cx="2603880" cy="657720"/>
          </a:xfrm>
          <a:prstGeom prst="flowChartAlternateProcess">
            <a:avLst/>
          </a:prstGeom>
          <a:solidFill>
            <a:srgbClr val="E0E0E0"/>
          </a:solidFill>
          <a:ln w="9360">
            <a:solidFill>
              <a:srgbClr val="9E9E9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  <a:ea typeface="Arial"/>
              </a:rPr>
              <a:t>Work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929" name="Google Shape;74;p14"/>
          <p:cNvSpPr/>
          <p:nvPr/>
        </p:nvSpPr>
        <p:spPr>
          <a:xfrm>
            <a:off x="4031640" y="4246200"/>
            <a:ext cx="2339280" cy="545400"/>
          </a:xfrm>
          <a:prstGeom prst="wedgeRectCallout">
            <a:avLst>
              <a:gd name="adj1" fmla="val -68264"/>
              <a:gd name="adj2" fmla="val 24986"/>
            </a:avLst>
          </a:prstGeom>
          <a:solidFill>
            <a:srgbClr val="FFF2CC"/>
          </a:solidFill>
          <a:ln w="9360">
            <a:solidFill>
              <a:srgbClr val="9E9E9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git </a:t>
            </a:r>
            <a:r>
              <a:rPr lang="en-GB" sz="1200" b="0" i="1" strike="noStrike" spc="-1">
                <a:solidFill>
                  <a:srgbClr val="000000"/>
                </a:solidFill>
                <a:latin typeface="Courier New"/>
                <a:ea typeface="Courier New"/>
              </a:rPr>
              <a:t>add</a:t>
            </a:r>
            <a:r>
              <a:rPr lang="en-GB" sz="12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-A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git</a:t>
            </a:r>
            <a:r>
              <a:rPr lang="en-GB" sz="12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n-GB" sz="1200" b="0" i="1" strike="noStrike" spc="-1">
                <a:solidFill>
                  <a:srgbClr val="000000"/>
                </a:solidFill>
                <a:latin typeface="Courier New"/>
                <a:ea typeface="Courier New"/>
              </a:rPr>
              <a:t>commit</a:t>
            </a:r>
            <a:r>
              <a:rPr lang="en-GB" sz="12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-m</a:t>
            </a:r>
            <a:r>
              <a:rPr lang="en-GB" sz="1200" b="1" i="1" strike="noStrike" spc="-1">
                <a:solidFill>
                  <a:srgbClr val="38761D"/>
                </a:solidFill>
                <a:latin typeface="Courier New"/>
                <a:ea typeface="Courier New"/>
              </a:rPr>
              <a:t>”message”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930" name="Google Shape;75;p14"/>
          <p:cNvSpPr/>
          <p:nvPr/>
        </p:nvSpPr>
        <p:spPr>
          <a:xfrm>
            <a:off x="1020600" y="5004360"/>
            <a:ext cx="2603880" cy="657720"/>
          </a:xfrm>
          <a:prstGeom prst="flowChartAlternateProcess">
            <a:avLst/>
          </a:prstGeom>
          <a:solidFill>
            <a:srgbClr val="E0E0E0"/>
          </a:solidFill>
          <a:ln w="9360">
            <a:solidFill>
              <a:srgbClr val="9E9E9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  <a:ea typeface="Arial"/>
              </a:rPr>
              <a:t>Check locally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931" name="Google Shape;76;p14"/>
          <p:cNvSpPr/>
          <p:nvPr/>
        </p:nvSpPr>
        <p:spPr>
          <a:xfrm>
            <a:off x="4072320" y="5060520"/>
            <a:ext cx="2339280" cy="545400"/>
          </a:xfrm>
          <a:prstGeom prst="wedgeRectCallout">
            <a:avLst>
              <a:gd name="adj1" fmla="val -68264"/>
              <a:gd name="adj2" fmla="val 24986"/>
            </a:avLst>
          </a:prstGeom>
          <a:solidFill>
            <a:srgbClr val="FFF2CC"/>
          </a:solidFill>
          <a:ln w="9360">
            <a:solidFill>
              <a:srgbClr val="9E9E9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git</a:t>
            </a:r>
            <a:r>
              <a:rPr lang="en-GB" sz="12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n-GB" sz="1200" b="0" i="1" strike="noStrike" spc="-1">
                <a:solidFill>
                  <a:srgbClr val="000000"/>
                </a:solidFill>
                <a:latin typeface="Courier New"/>
                <a:ea typeface="Courier New"/>
              </a:rPr>
              <a:t>pull</a:t>
            </a:r>
            <a:r>
              <a:rPr lang="en-GB" sz="12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--rebase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mvn</a:t>
            </a:r>
            <a:r>
              <a:rPr lang="en-GB" sz="12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n-GB" sz="1200" b="0" i="1" strike="noStrike" spc="-1">
                <a:solidFill>
                  <a:srgbClr val="000000"/>
                </a:solidFill>
                <a:latin typeface="Courier New"/>
                <a:ea typeface="Courier New"/>
              </a:rPr>
              <a:t>clean</a:t>
            </a:r>
            <a:r>
              <a:rPr lang="en-GB" sz="12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n-GB" sz="1200" b="0" i="1" strike="noStrike" spc="-1">
                <a:solidFill>
                  <a:srgbClr val="000000"/>
                </a:solidFill>
                <a:latin typeface="Courier New"/>
                <a:ea typeface="Courier New"/>
              </a:rPr>
              <a:t>install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932" name="Google Shape;77;p14"/>
          <p:cNvSpPr/>
          <p:nvPr/>
        </p:nvSpPr>
        <p:spPr>
          <a:xfrm>
            <a:off x="1975320" y="3972600"/>
            <a:ext cx="397080" cy="271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3" name="Google Shape;78;p14"/>
          <p:cNvSpPr/>
          <p:nvPr/>
        </p:nvSpPr>
        <p:spPr>
          <a:xfrm>
            <a:off x="1975320" y="4786920"/>
            <a:ext cx="397080" cy="271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4" name="Google Shape;79;p14"/>
          <p:cNvSpPr/>
          <p:nvPr/>
        </p:nvSpPr>
        <p:spPr>
          <a:xfrm>
            <a:off x="599400" y="2634120"/>
            <a:ext cx="942480" cy="54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1200" b="0" strike="noStrike" spc="-1">
                <a:solidFill>
                  <a:srgbClr val="FFFFFF"/>
                </a:solidFill>
                <a:latin typeface="Arial"/>
                <a:ea typeface="Arial"/>
              </a:rPr>
              <a:t>not found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935" name="Google Shape;80;p14"/>
          <p:cNvSpPr/>
          <p:nvPr/>
        </p:nvSpPr>
        <p:spPr>
          <a:xfrm>
            <a:off x="759960" y="3238200"/>
            <a:ext cx="942480" cy="54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1200" b="0" strike="noStrike" spc="-1">
                <a:solidFill>
                  <a:srgbClr val="F3F3F3"/>
                </a:solidFill>
                <a:latin typeface="Arial"/>
                <a:ea typeface="Arial"/>
              </a:rPr>
              <a:t>found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936" name="Google Shape;81;p14"/>
          <p:cNvSpPr/>
          <p:nvPr/>
        </p:nvSpPr>
        <p:spPr>
          <a:xfrm>
            <a:off x="1020600" y="5783400"/>
            <a:ext cx="2603880" cy="657720"/>
          </a:xfrm>
          <a:prstGeom prst="flowChartAlternateProcess">
            <a:avLst/>
          </a:prstGeom>
          <a:solidFill>
            <a:srgbClr val="E0E0E0"/>
          </a:solidFill>
          <a:ln w="9360">
            <a:solidFill>
              <a:srgbClr val="9E9E9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  <a:ea typeface="Arial"/>
              </a:rPr>
              <a:t>Push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937" name="Google Shape;82;p14"/>
          <p:cNvSpPr/>
          <p:nvPr/>
        </p:nvSpPr>
        <p:spPr>
          <a:xfrm>
            <a:off x="4072320" y="5839560"/>
            <a:ext cx="2339280" cy="545400"/>
          </a:xfrm>
          <a:prstGeom prst="wedgeRectCallout">
            <a:avLst>
              <a:gd name="adj1" fmla="val -68264"/>
              <a:gd name="adj2" fmla="val 24986"/>
            </a:avLst>
          </a:prstGeom>
          <a:solidFill>
            <a:srgbClr val="FFF2CC"/>
          </a:solidFill>
          <a:ln w="9360">
            <a:solidFill>
              <a:srgbClr val="9E9E9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git</a:t>
            </a:r>
            <a:r>
              <a:rPr lang="en-GB" sz="12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n-GB" sz="1200" b="0" i="1" strike="noStrike" spc="-1">
                <a:solidFill>
                  <a:srgbClr val="000000"/>
                </a:solidFill>
                <a:latin typeface="Courier New"/>
                <a:ea typeface="Courier New"/>
              </a:rPr>
              <a:t>push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938" name="Google Shape;83;p14"/>
          <p:cNvSpPr/>
          <p:nvPr/>
        </p:nvSpPr>
        <p:spPr>
          <a:xfrm>
            <a:off x="1975320" y="5600880"/>
            <a:ext cx="397080" cy="271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9" name="Google Shape;84;p14"/>
          <p:cNvSpPr/>
          <p:nvPr/>
        </p:nvSpPr>
        <p:spPr>
          <a:xfrm>
            <a:off x="1975320" y="6386760"/>
            <a:ext cx="397080" cy="271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Title 2_11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GIT Workflow.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941" name="Slide Number Placeholder - Dark Master_12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B5870620-E98B-4D51-A316-B91D2BD6A275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27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942" name="Footer Placeholder - Dark Master_12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943" name="Rectangle 942"/>
          <p:cNvSpPr/>
          <p:nvPr/>
        </p:nvSpPr>
        <p:spPr>
          <a:xfrm>
            <a:off x="540720" y="1620000"/>
            <a:ext cx="9897840" cy="503856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4" name="Rectangle 943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945" name="Google Shape;89;p15"/>
          <p:cNvSpPr/>
          <p:nvPr/>
        </p:nvSpPr>
        <p:spPr>
          <a:xfrm>
            <a:off x="1113840" y="1832760"/>
            <a:ext cx="2603880" cy="657720"/>
          </a:xfrm>
          <a:prstGeom prst="flowChartAlternateProcess">
            <a:avLst/>
          </a:prstGeom>
          <a:solidFill>
            <a:srgbClr val="E0E0E0"/>
          </a:solidFill>
          <a:ln w="9360">
            <a:solidFill>
              <a:srgbClr val="9E9E9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  <a:ea typeface="Arial"/>
              </a:rPr>
              <a:t>Check Jenkins build is OK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946" name="Google Shape;90;p15"/>
          <p:cNvSpPr/>
          <p:nvPr/>
        </p:nvSpPr>
        <p:spPr>
          <a:xfrm>
            <a:off x="4165560" y="1888920"/>
            <a:ext cx="3573000" cy="545400"/>
          </a:xfrm>
          <a:prstGeom prst="wedgeRectCallout">
            <a:avLst>
              <a:gd name="adj1" fmla="val -63152"/>
              <a:gd name="adj2" fmla="val 21706"/>
            </a:avLst>
          </a:prstGeom>
          <a:solidFill>
            <a:srgbClr val="E0E0E0"/>
          </a:solidFill>
          <a:ln w="9360">
            <a:solidFill>
              <a:srgbClr val="9E9E9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12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Use your eyes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947" name="Google Shape;91;p15"/>
          <p:cNvSpPr/>
          <p:nvPr/>
        </p:nvSpPr>
        <p:spPr>
          <a:xfrm>
            <a:off x="1113840" y="2653560"/>
            <a:ext cx="2603880" cy="657720"/>
          </a:xfrm>
          <a:prstGeom prst="flowChartAlternateProcess">
            <a:avLst/>
          </a:prstGeom>
          <a:solidFill>
            <a:srgbClr val="E0E0E0"/>
          </a:solidFill>
          <a:ln w="9360">
            <a:solidFill>
              <a:srgbClr val="9E9E9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  <a:ea typeface="Arial"/>
              </a:rPr>
              <a:t>Create a pull request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948" name="Google Shape;92;p15"/>
          <p:cNvSpPr/>
          <p:nvPr/>
        </p:nvSpPr>
        <p:spPr>
          <a:xfrm>
            <a:off x="4165560" y="2653560"/>
            <a:ext cx="1917720" cy="545400"/>
          </a:xfrm>
          <a:prstGeom prst="wedgeRectCallout">
            <a:avLst>
              <a:gd name="adj1" fmla="val -74034"/>
              <a:gd name="adj2" fmla="val 26192"/>
            </a:avLst>
          </a:prstGeom>
          <a:solidFill>
            <a:srgbClr val="E0E0E0"/>
          </a:solidFill>
          <a:ln w="9360">
            <a:solidFill>
              <a:srgbClr val="9E9E9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9" name="Google Shape;93;p15"/>
          <p:cNvSpPr/>
          <p:nvPr/>
        </p:nvSpPr>
        <p:spPr>
          <a:xfrm>
            <a:off x="2217240" y="2436120"/>
            <a:ext cx="397080" cy="271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0" name="Google Shape;94;p15"/>
          <p:cNvSpPr/>
          <p:nvPr/>
        </p:nvSpPr>
        <p:spPr>
          <a:xfrm>
            <a:off x="2217240" y="1708920"/>
            <a:ext cx="397080" cy="271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1" name="Google Shape;95;p15"/>
          <p:cNvSpPr/>
          <p:nvPr/>
        </p:nvSpPr>
        <p:spPr>
          <a:xfrm>
            <a:off x="1113840" y="3472920"/>
            <a:ext cx="2603880" cy="657720"/>
          </a:xfrm>
          <a:prstGeom prst="flowChartAlternateProcess">
            <a:avLst/>
          </a:prstGeom>
          <a:solidFill>
            <a:srgbClr val="E0E0E0"/>
          </a:solidFill>
          <a:ln w="9360">
            <a:solidFill>
              <a:srgbClr val="9E9E9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  <a:ea typeface="Arial"/>
              </a:rPr>
              <a:t>Someone else validates your pull request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952" name="Google Shape;96;p15"/>
          <p:cNvSpPr/>
          <p:nvPr/>
        </p:nvSpPr>
        <p:spPr>
          <a:xfrm>
            <a:off x="2217240" y="3255480"/>
            <a:ext cx="397080" cy="271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3" name="Google Shape;97;p15"/>
          <p:cNvSpPr/>
          <p:nvPr/>
        </p:nvSpPr>
        <p:spPr>
          <a:xfrm>
            <a:off x="1113840" y="4292280"/>
            <a:ext cx="2603880" cy="657720"/>
          </a:xfrm>
          <a:prstGeom prst="flowChartAlternateProcess">
            <a:avLst/>
          </a:prstGeom>
          <a:solidFill>
            <a:srgbClr val="E0E0E0"/>
          </a:solidFill>
          <a:ln w="9360">
            <a:solidFill>
              <a:srgbClr val="9E9E9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  <a:ea typeface="Arial"/>
              </a:rPr>
              <a:t>Merge in master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954" name="Google Shape;98;p15"/>
          <p:cNvSpPr/>
          <p:nvPr/>
        </p:nvSpPr>
        <p:spPr>
          <a:xfrm>
            <a:off x="1154520" y="5111640"/>
            <a:ext cx="2603880" cy="657720"/>
          </a:xfrm>
          <a:prstGeom prst="flowChartAlternateProcess">
            <a:avLst/>
          </a:prstGeom>
          <a:solidFill>
            <a:srgbClr val="E0E0E0"/>
          </a:solidFill>
          <a:ln w="9360">
            <a:solidFill>
              <a:srgbClr val="9E9E9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  <a:ea typeface="Arial"/>
              </a:rPr>
              <a:t>Back in master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955" name="Google Shape;99;p15"/>
          <p:cNvSpPr/>
          <p:nvPr/>
        </p:nvSpPr>
        <p:spPr>
          <a:xfrm>
            <a:off x="1154520" y="5931000"/>
            <a:ext cx="2603880" cy="657720"/>
          </a:xfrm>
          <a:prstGeom prst="flowChartAlternateProcess">
            <a:avLst/>
          </a:prstGeom>
          <a:solidFill>
            <a:srgbClr val="E0E0E0"/>
          </a:solidFill>
          <a:ln w="9360">
            <a:solidFill>
              <a:srgbClr val="9E9E9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  <a:ea typeface="Arial"/>
              </a:rPr>
              <a:t>Go back to first step !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956" name="Google Shape;100;p15"/>
          <p:cNvSpPr/>
          <p:nvPr/>
        </p:nvSpPr>
        <p:spPr>
          <a:xfrm>
            <a:off x="4165560" y="5250960"/>
            <a:ext cx="3430080" cy="592560"/>
          </a:xfrm>
          <a:prstGeom prst="wedgeRectCallout">
            <a:avLst>
              <a:gd name="adj1" fmla="val -61416"/>
              <a:gd name="adj2" fmla="val 21689"/>
            </a:avLst>
          </a:prstGeom>
          <a:solidFill>
            <a:srgbClr val="FFF2CC"/>
          </a:solidFill>
          <a:ln w="9360">
            <a:solidFill>
              <a:srgbClr val="9E9E9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git</a:t>
            </a:r>
            <a:r>
              <a:rPr lang="en-GB" sz="12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n-GB" sz="1200" b="0" i="1" strike="noStrike" spc="-1">
                <a:solidFill>
                  <a:srgbClr val="000000"/>
                </a:solidFill>
                <a:latin typeface="Courier New"/>
                <a:ea typeface="Courier New"/>
              </a:rPr>
              <a:t>checkout</a:t>
            </a:r>
            <a:r>
              <a:rPr lang="en-GB" sz="12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master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957" name="Google Shape;101;p15"/>
          <p:cNvSpPr/>
          <p:nvPr/>
        </p:nvSpPr>
        <p:spPr>
          <a:xfrm>
            <a:off x="4165560" y="4324680"/>
            <a:ext cx="3430080" cy="592560"/>
          </a:xfrm>
          <a:prstGeom prst="wedgeRectCallout">
            <a:avLst>
              <a:gd name="adj1" fmla="val -61416"/>
              <a:gd name="adj2" fmla="val 21689"/>
            </a:avLst>
          </a:prstGeom>
          <a:solidFill>
            <a:srgbClr val="FFF2CC"/>
          </a:solidFill>
          <a:ln w="9360">
            <a:solidFill>
              <a:srgbClr val="9E9E9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git</a:t>
            </a:r>
            <a:r>
              <a:rPr lang="en-GB" sz="12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n-GB" sz="1200" b="0" i="1" strike="noStrike" spc="-1">
                <a:solidFill>
                  <a:srgbClr val="000000"/>
                </a:solidFill>
                <a:latin typeface="Courier New"/>
                <a:ea typeface="Courier New"/>
              </a:rPr>
              <a:t>checkout</a:t>
            </a:r>
            <a:r>
              <a:rPr lang="en-GB" sz="12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n-GB" sz="1200" b="1" i="1" strike="noStrike" spc="-1">
                <a:solidFill>
                  <a:srgbClr val="38761D"/>
                </a:solidFill>
                <a:latin typeface="Courier New"/>
                <a:ea typeface="Courier New"/>
              </a:rPr>
              <a:t>target_branch_name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git</a:t>
            </a:r>
            <a:r>
              <a:rPr lang="en-GB" sz="12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n-GB" sz="1200" b="0" i="1" strike="noStrike" spc="-1">
                <a:solidFill>
                  <a:srgbClr val="000000"/>
                </a:solidFill>
                <a:latin typeface="Courier New"/>
                <a:ea typeface="Courier New"/>
              </a:rPr>
              <a:t>merge</a:t>
            </a:r>
            <a:r>
              <a:rPr lang="en-GB" sz="1200" b="1" i="1" strike="noStrike" spc="-1">
                <a:solidFill>
                  <a:srgbClr val="38761D"/>
                </a:solidFill>
                <a:latin typeface="Courier New"/>
                <a:ea typeface="Courier New"/>
              </a:rPr>
              <a:t> </a:t>
            </a:r>
            <a:r>
              <a:rPr lang="en-GB" sz="1200" b="1" strike="noStrike" spc="-1">
                <a:solidFill>
                  <a:srgbClr val="38761D"/>
                </a:solidFill>
                <a:latin typeface="Courier New"/>
                <a:ea typeface="Courier New"/>
              </a:rPr>
              <a:t>branch_name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git</a:t>
            </a:r>
            <a:r>
              <a:rPr lang="en-GB" sz="1200" b="0" i="1" strike="noStrike" spc="-1">
                <a:solidFill>
                  <a:srgbClr val="000000"/>
                </a:solidFill>
                <a:latin typeface="Courier New"/>
                <a:ea typeface="Courier New"/>
              </a:rPr>
              <a:t> push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958" name="Google Shape;102;p15"/>
          <p:cNvSpPr/>
          <p:nvPr/>
        </p:nvSpPr>
        <p:spPr>
          <a:xfrm>
            <a:off x="2217240" y="5713560"/>
            <a:ext cx="397080" cy="271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9" name="Google Shape;103;p15"/>
          <p:cNvSpPr/>
          <p:nvPr/>
        </p:nvSpPr>
        <p:spPr>
          <a:xfrm>
            <a:off x="2217240" y="4894200"/>
            <a:ext cx="397080" cy="271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0" name="Google Shape;104;p15"/>
          <p:cNvSpPr/>
          <p:nvPr/>
        </p:nvSpPr>
        <p:spPr>
          <a:xfrm>
            <a:off x="4165560" y="3489120"/>
            <a:ext cx="3430080" cy="545400"/>
          </a:xfrm>
          <a:prstGeom prst="wedgeRectCallout">
            <a:avLst>
              <a:gd name="adj1" fmla="val -63700"/>
              <a:gd name="adj2" fmla="val 24205"/>
            </a:avLst>
          </a:prstGeom>
          <a:solidFill>
            <a:srgbClr val="E0E0E0"/>
          </a:solidFill>
          <a:ln w="9360">
            <a:solidFill>
              <a:srgbClr val="9E9E9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61" name="Google Shape;105;p15" descr="createPR.PNG"/>
          <p:cNvPicPr/>
          <p:nvPr/>
        </p:nvPicPr>
        <p:blipFill>
          <a:blip r:embed="rId2"/>
          <a:stretch/>
        </p:blipFill>
        <p:spPr>
          <a:xfrm>
            <a:off x="5622480" y="2760480"/>
            <a:ext cx="331560" cy="331560"/>
          </a:xfrm>
          <a:prstGeom prst="rect">
            <a:avLst/>
          </a:prstGeom>
          <a:ln w="0">
            <a:noFill/>
          </a:ln>
        </p:spPr>
      </p:pic>
      <p:pic>
        <p:nvPicPr>
          <p:cNvPr id="962" name="Google Shape;106;p15" descr="BBucket.PNG"/>
          <p:cNvPicPr/>
          <p:nvPr/>
        </p:nvPicPr>
        <p:blipFill>
          <a:blip r:embed="rId3"/>
          <a:stretch/>
        </p:blipFill>
        <p:spPr>
          <a:xfrm>
            <a:off x="4284720" y="2741400"/>
            <a:ext cx="1131840" cy="369720"/>
          </a:xfrm>
          <a:prstGeom prst="rect">
            <a:avLst/>
          </a:prstGeom>
          <a:ln w="0">
            <a:noFill/>
          </a:ln>
        </p:spPr>
      </p:pic>
      <p:pic>
        <p:nvPicPr>
          <p:cNvPr id="963" name="Google Shape;107;p15" descr="BBucket.PNG"/>
          <p:cNvPicPr/>
          <p:nvPr/>
        </p:nvPicPr>
        <p:blipFill>
          <a:blip r:embed="rId3"/>
          <a:stretch/>
        </p:blipFill>
        <p:spPr>
          <a:xfrm>
            <a:off x="4252320" y="3576960"/>
            <a:ext cx="1131840" cy="369720"/>
          </a:xfrm>
          <a:prstGeom prst="rect">
            <a:avLst/>
          </a:prstGeom>
          <a:ln w="0">
            <a:noFill/>
          </a:ln>
        </p:spPr>
      </p:pic>
      <p:pic>
        <p:nvPicPr>
          <p:cNvPr id="964" name="Google Shape;108;p15" descr="viewPR.PNG"/>
          <p:cNvPicPr/>
          <p:nvPr/>
        </p:nvPicPr>
        <p:blipFill>
          <a:blip r:embed="rId4"/>
          <a:stretch/>
        </p:blipFill>
        <p:spPr>
          <a:xfrm>
            <a:off x="5565240" y="3553200"/>
            <a:ext cx="446040" cy="417240"/>
          </a:xfrm>
          <a:prstGeom prst="rect">
            <a:avLst/>
          </a:prstGeom>
          <a:ln w="0">
            <a:noFill/>
          </a:ln>
        </p:spPr>
      </p:pic>
      <p:pic>
        <p:nvPicPr>
          <p:cNvPr id="965" name="Google Shape;109;p15" descr="approve.PNG"/>
          <p:cNvPicPr/>
          <p:nvPr/>
        </p:nvPicPr>
        <p:blipFill>
          <a:blip r:embed="rId5"/>
          <a:stretch/>
        </p:blipFill>
        <p:spPr>
          <a:xfrm>
            <a:off x="6256080" y="3553200"/>
            <a:ext cx="1179360" cy="417240"/>
          </a:xfrm>
          <a:prstGeom prst="rect">
            <a:avLst/>
          </a:prstGeom>
          <a:ln w="0">
            <a:noFill/>
          </a:ln>
        </p:spPr>
      </p:pic>
      <p:pic>
        <p:nvPicPr>
          <p:cNvPr id="966" name="Google Shape;110;p15" descr="jenkins.PNG"/>
          <p:cNvPicPr/>
          <p:nvPr/>
        </p:nvPicPr>
        <p:blipFill>
          <a:blip r:embed="rId6"/>
          <a:stretch/>
        </p:blipFill>
        <p:spPr>
          <a:xfrm>
            <a:off x="4227840" y="2003040"/>
            <a:ext cx="1550880" cy="360000"/>
          </a:xfrm>
          <a:prstGeom prst="rect">
            <a:avLst/>
          </a:prstGeom>
          <a:ln w="0">
            <a:noFill/>
          </a:ln>
        </p:spPr>
      </p:pic>
      <p:pic>
        <p:nvPicPr>
          <p:cNvPr id="967" name="Google Shape;111;p15" descr="build.PNG"/>
          <p:cNvPicPr/>
          <p:nvPr/>
        </p:nvPicPr>
        <p:blipFill>
          <a:blip r:embed="rId7"/>
          <a:stretch/>
        </p:blipFill>
        <p:spPr>
          <a:xfrm>
            <a:off x="5840280" y="1928880"/>
            <a:ext cx="1807920" cy="464760"/>
          </a:xfrm>
          <a:prstGeom prst="rect">
            <a:avLst/>
          </a:prstGeom>
          <a:ln w="0">
            <a:noFill/>
          </a:ln>
        </p:spPr>
      </p:pic>
      <p:sp>
        <p:nvSpPr>
          <p:cNvPr id="968" name="Google Shape;112;p15"/>
          <p:cNvSpPr/>
          <p:nvPr/>
        </p:nvSpPr>
        <p:spPr>
          <a:xfrm>
            <a:off x="2217240" y="4074840"/>
            <a:ext cx="397080" cy="271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9" name="Google Shape;113;p15"/>
          <p:cNvSpPr/>
          <p:nvPr/>
        </p:nvSpPr>
        <p:spPr>
          <a:xfrm flipH="1">
            <a:off x="769680" y="5897880"/>
            <a:ext cx="438120" cy="44604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Title 2_12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GIT - Useful aliases.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971" name="Slide Number Placeholder - Dark Master_13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44D43D53-0A5C-4E36-8D25-EB71F6A87381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28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972" name="Footer Placeholder - Dark Master_13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973" name="Rectangle 972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974" name="Google Shape;130;p17"/>
          <p:cNvSpPr/>
          <p:nvPr/>
        </p:nvSpPr>
        <p:spPr>
          <a:xfrm>
            <a:off x="723960" y="1769040"/>
            <a:ext cx="9714600" cy="4745520"/>
          </a:xfrm>
          <a:prstGeom prst="rect">
            <a:avLst/>
          </a:prstGeom>
          <a:solidFill>
            <a:srgbClr val="EFEFE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  <a:ea typeface="Arial"/>
              </a:rPr>
              <a:t>Add those aliases and functions to your ~/.bash-profile :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900" b="0" i="1" strike="noStrike" spc="-1">
                <a:solidFill>
                  <a:srgbClr val="880000"/>
                </a:solidFill>
                <a:latin typeface="Consolas"/>
                <a:ea typeface="Consolas"/>
              </a:rPr>
              <a:t>## maven ##</a:t>
            </a:r>
            <a:endParaRPr lang="fr-FR" sz="9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900" b="0" strike="noStrike" spc="-1">
                <a:solidFill>
                  <a:srgbClr val="000088"/>
                </a:solidFill>
                <a:latin typeface="Consolas"/>
                <a:ea typeface="Consolas"/>
              </a:rPr>
              <a:t>alias</a:t>
            </a: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 mci</a:t>
            </a:r>
            <a:r>
              <a:rPr lang="en-GB" sz="900" b="0" strike="noStrike" spc="-1">
                <a:solidFill>
                  <a:srgbClr val="666600"/>
                </a:solidFill>
                <a:latin typeface="Consolas"/>
                <a:ea typeface="Consolas"/>
              </a:rPr>
              <a:t>=</a:t>
            </a:r>
            <a:r>
              <a:rPr lang="en-GB" sz="900" b="0" strike="noStrike" spc="-1">
                <a:solidFill>
                  <a:srgbClr val="008800"/>
                </a:solidFill>
                <a:latin typeface="Consolas"/>
                <a:ea typeface="Consolas"/>
              </a:rPr>
              <a:t>'mvn clean install'</a:t>
            </a:r>
            <a:endParaRPr lang="fr-FR" sz="9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900" b="0" strike="noStrike" spc="-1">
                <a:solidFill>
                  <a:srgbClr val="000088"/>
                </a:solidFill>
                <a:latin typeface="Consolas"/>
                <a:ea typeface="Consolas"/>
              </a:rPr>
              <a:t>alias</a:t>
            </a: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 mcist</a:t>
            </a:r>
            <a:r>
              <a:rPr lang="en-GB" sz="900" b="0" strike="noStrike" spc="-1">
                <a:solidFill>
                  <a:srgbClr val="666600"/>
                </a:solidFill>
                <a:latin typeface="Consolas"/>
                <a:ea typeface="Consolas"/>
              </a:rPr>
              <a:t>=</a:t>
            </a:r>
            <a:r>
              <a:rPr lang="en-GB" sz="900" b="0" strike="noStrike" spc="-1">
                <a:solidFill>
                  <a:srgbClr val="008800"/>
                </a:solidFill>
                <a:latin typeface="Consolas"/>
                <a:ea typeface="Consolas"/>
              </a:rPr>
              <a:t>'mvn clean install -DskipTests'</a:t>
            </a:r>
            <a:endParaRPr lang="fr-FR" sz="9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9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900" b="0" i="1" strike="noStrike" spc="-1">
                <a:solidFill>
                  <a:srgbClr val="880000"/>
                </a:solidFill>
                <a:latin typeface="Consolas"/>
                <a:ea typeface="Consolas"/>
              </a:rPr>
              <a:t>## git ##</a:t>
            </a:r>
            <a:endParaRPr lang="fr-FR" sz="9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900" b="0" strike="noStrike" spc="-1">
                <a:solidFill>
                  <a:srgbClr val="000088"/>
                </a:solidFill>
                <a:latin typeface="Consolas"/>
                <a:ea typeface="Consolas"/>
              </a:rPr>
              <a:t>alias</a:t>
            </a: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 gpr</a:t>
            </a:r>
            <a:r>
              <a:rPr lang="en-GB" sz="900" b="0" strike="noStrike" spc="-1">
                <a:solidFill>
                  <a:srgbClr val="666600"/>
                </a:solidFill>
                <a:latin typeface="Consolas"/>
                <a:ea typeface="Consolas"/>
              </a:rPr>
              <a:t>=</a:t>
            </a:r>
            <a:r>
              <a:rPr lang="en-GB" sz="900" b="0" strike="noStrike" spc="-1">
                <a:solidFill>
                  <a:srgbClr val="008800"/>
                </a:solidFill>
                <a:latin typeface="Consolas"/>
                <a:ea typeface="Consolas"/>
              </a:rPr>
              <a:t>'git pull --rebase'</a:t>
            </a:r>
            <a:endParaRPr lang="fr-FR" sz="9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900" b="0" strike="noStrike" spc="-1">
                <a:solidFill>
                  <a:srgbClr val="000088"/>
                </a:solidFill>
                <a:latin typeface="Consolas"/>
                <a:ea typeface="Consolas"/>
              </a:rPr>
              <a:t>alias</a:t>
            </a: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 gs</a:t>
            </a:r>
            <a:r>
              <a:rPr lang="en-GB" sz="900" b="0" strike="noStrike" spc="-1">
                <a:solidFill>
                  <a:srgbClr val="666600"/>
                </a:solidFill>
                <a:latin typeface="Consolas"/>
                <a:ea typeface="Consolas"/>
              </a:rPr>
              <a:t>=</a:t>
            </a:r>
            <a:r>
              <a:rPr lang="en-GB" sz="900" b="0" strike="noStrike" spc="-1">
                <a:solidFill>
                  <a:srgbClr val="008800"/>
                </a:solidFill>
                <a:latin typeface="Consolas"/>
                <a:ea typeface="Consolas"/>
              </a:rPr>
              <a:t>'git status'</a:t>
            </a:r>
            <a:endParaRPr lang="fr-FR" sz="9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900" b="0" strike="noStrike" spc="-1">
                <a:solidFill>
                  <a:srgbClr val="000088"/>
                </a:solidFill>
                <a:latin typeface="Consolas"/>
                <a:ea typeface="Consolas"/>
              </a:rPr>
              <a:t>alias</a:t>
            </a: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 gaa</a:t>
            </a:r>
            <a:r>
              <a:rPr lang="en-GB" sz="900" b="0" strike="noStrike" spc="-1">
                <a:solidFill>
                  <a:srgbClr val="666600"/>
                </a:solidFill>
                <a:latin typeface="Consolas"/>
                <a:ea typeface="Consolas"/>
              </a:rPr>
              <a:t>=</a:t>
            </a:r>
            <a:r>
              <a:rPr lang="en-GB" sz="900" b="0" strike="noStrike" spc="-1">
                <a:solidFill>
                  <a:srgbClr val="008800"/>
                </a:solidFill>
                <a:latin typeface="Consolas"/>
                <a:ea typeface="Consolas"/>
              </a:rPr>
              <a:t>'git add -A'</a:t>
            </a:r>
            <a:endParaRPr lang="fr-FR" sz="9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900" b="0" strike="noStrike" spc="-1">
                <a:solidFill>
                  <a:srgbClr val="000088"/>
                </a:solidFill>
                <a:latin typeface="Consolas"/>
                <a:ea typeface="Consolas"/>
              </a:rPr>
              <a:t>alias</a:t>
            </a: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 gk</a:t>
            </a:r>
            <a:r>
              <a:rPr lang="en-GB" sz="900" b="0" strike="noStrike" spc="-1">
                <a:solidFill>
                  <a:srgbClr val="666600"/>
                </a:solidFill>
                <a:latin typeface="Consolas"/>
                <a:ea typeface="Consolas"/>
              </a:rPr>
              <a:t>=</a:t>
            </a:r>
            <a:r>
              <a:rPr lang="en-GB" sz="900" b="0" strike="noStrike" spc="-1">
                <a:solidFill>
                  <a:srgbClr val="008800"/>
                </a:solidFill>
                <a:latin typeface="Consolas"/>
                <a:ea typeface="Consolas"/>
              </a:rPr>
              <a:t>'gitk --all&amp;'</a:t>
            </a:r>
            <a:endParaRPr lang="fr-FR" sz="9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900" b="0" strike="noStrike" spc="-1">
                <a:solidFill>
                  <a:srgbClr val="000088"/>
                </a:solidFill>
                <a:latin typeface="Consolas"/>
                <a:ea typeface="Consolas"/>
              </a:rPr>
              <a:t>alias</a:t>
            </a: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 gp</a:t>
            </a:r>
            <a:r>
              <a:rPr lang="en-GB" sz="900" b="0" strike="noStrike" spc="-1">
                <a:solidFill>
                  <a:srgbClr val="666600"/>
                </a:solidFill>
                <a:latin typeface="Consolas"/>
                <a:ea typeface="Consolas"/>
              </a:rPr>
              <a:t>=</a:t>
            </a:r>
            <a:r>
              <a:rPr lang="en-GB" sz="900" b="0" strike="noStrike" spc="-1">
                <a:solidFill>
                  <a:srgbClr val="008800"/>
                </a:solidFill>
                <a:latin typeface="Consolas"/>
                <a:ea typeface="Consolas"/>
              </a:rPr>
              <a:t>'git push'</a:t>
            </a:r>
            <a:endParaRPr lang="fr-FR" sz="9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900" b="0" strike="noStrike" spc="-1">
                <a:solidFill>
                  <a:srgbClr val="000088"/>
                </a:solidFill>
                <a:latin typeface="Consolas"/>
                <a:ea typeface="Consolas"/>
              </a:rPr>
              <a:t>alias</a:t>
            </a: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 gba</a:t>
            </a:r>
            <a:r>
              <a:rPr lang="en-GB" sz="900" b="0" strike="noStrike" spc="-1">
                <a:solidFill>
                  <a:srgbClr val="666600"/>
                </a:solidFill>
                <a:latin typeface="Consolas"/>
                <a:ea typeface="Consolas"/>
              </a:rPr>
              <a:t>=</a:t>
            </a:r>
            <a:r>
              <a:rPr lang="en-GB" sz="900" b="0" strike="noStrike" spc="-1">
                <a:solidFill>
                  <a:srgbClr val="008800"/>
                </a:solidFill>
                <a:latin typeface="Consolas"/>
                <a:ea typeface="Consolas"/>
              </a:rPr>
              <a:t>'git branch -a'</a:t>
            </a:r>
            <a:endParaRPr lang="fr-FR" sz="9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9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900" b="0" i="1" strike="noStrike" spc="-1">
                <a:solidFill>
                  <a:srgbClr val="880000"/>
                </a:solidFill>
                <a:latin typeface="Consolas"/>
                <a:ea typeface="Consolas"/>
              </a:rPr>
              <a:t># new remote branch</a:t>
            </a:r>
            <a:endParaRPr lang="fr-FR" sz="9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900" b="0" strike="noStrike" spc="-1">
                <a:solidFill>
                  <a:srgbClr val="000088"/>
                </a:solidFill>
                <a:latin typeface="Consolas"/>
                <a:ea typeface="Consolas"/>
              </a:rPr>
              <a:t>function</a:t>
            </a: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 gnrb {</a:t>
            </a:r>
            <a:endParaRPr lang="fr-FR" sz="9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	</a:t>
            </a:r>
            <a:r>
              <a:rPr lang="en-GB" sz="900" b="0" strike="noStrike" spc="-1">
                <a:solidFill>
                  <a:srgbClr val="000088"/>
                </a:solidFill>
                <a:latin typeface="Consolas"/>
                <a:ea typeface="Consolas"/>
              </a:rPr>
              <a:t>if</a:t>
            </a: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lang="en-GB" sz="900" b="0" strike="noStrike" spc="-1">
                <a:solidFill>
                  <a:srgbClr val="666600"/>
                </a:solidFill>
                <a:latin typeface="Consolas"/>
                <a:ea typeface="Consolas"/>
              </a:rPr>
              <a:t>[</a:t>
            </a: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lang="en-GB" sz="900" b="0" strike="noStrike" spc="-1">
                <a:solidFill>
                  <a:srgbClr val="008800"/>
                </a:solidFill>
                <a:latin typeface="Consolas"/>
                <a:ea typeface="Consolas"/>
              </a:rPr>
              <a:t>"$#"</a:t>
            </a: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lang="en-GB" sz="900" b="0" strike="noStrike" spc="-1">
                <a:solidFill>
                  <a:srgbClr val="666600"/>
                </a:solidFill>
                <a:latin typeface="Consolas"/>
                <a:ea typeface="Consolas"/>
              </a:rPr>
              <a:t>-</a:t>
            </a: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ne </a:t>
            </a:r>
            <a:r>
              <a:rPr lang="en-GB" sz="900" b="0" strike="noStrike" spc="-1">
                <a:solidFill>
                  <a:srgbClr val="006666"/>
                </a:solidFill>
                <a:latin typeface="Consolas"/>
                <a:ea typeface="Consolas"/>
              </a:rPr>
              <a:t>1</a:t>
            </a: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lang="en-GB" sz="900" b="0" strike="noStrike" spc="-1">
                <a:solidFill>
                  <a:srgbClr val="666600"/>
                </a:solidFill>
                <a:latin typeface="Consolas"/>
                <a:ea typeface="Consolas"/>
              </a:rPr>
              <a:t>];</a:t>
            </a: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lang="en-GB" sz="900" b="0" strike="noStrike" spc="-1">
                <a:solidFill>
                  <a:srgbClr val="000088"/>
                </a:solidFill>
                <a:latin typeface="Consolas"/>
                <a:ea typeface="Consolas"/>
              </a:rPr>
              <a:t>then</a:t>
            </a:r>
            <a:endParaRPr lang="fr-FR" sz="9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    		echo </a:t>
            </a:r>
            <a:r>
              <a:rPr lang="en-GB" sz="900" b="0" strike="noStrike" spc="-1">
                <a:solidFill>
                  <a:srgbClr val="008800"/>
                </a:solidFill>
                <a:latin typeface="Consolas"/>
                <a:ea typeface="Consolas"/>
              </a:rPr>
              <a:t>"Usage : gnrb branch_name"</a:t>
            </a:r>
            <a:endParaRPr lang="fr-FR" sz="9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	</a:t>
            </a:r>
            <a:r>
              <a:rPr lang="en-GB" sz="900" b="0" strike="noStrike" spc="-1">
                <a:solidFill>
                  <a:srgbClr val="000088"/>
                </a:solidFill>
                <a:latin typeface="Consolas"/>
                <a:ea typeface="Consolas"/>
              </a:rPr>
              <a:t>else</a:t>
            </a:r>
            <a:endParaRPr lang="fr-FR" sz="9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	git checkout </a:t>
            </a:r>
            <a:r>
              <a:rPr lang="en-GB" sz="900" b="0" strike="noStrike" spc="-1">
                <a:solidFill>
                  <a:srgbClr val="666600"/>
                </a:solidFill>
                <a:latin typeface="Consolas"/>
                <a:ea typeface="Consolas"/>
              </a:rPr>
              <a:t>-</a:t>
            </a: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b $1</a:t>
            </a:r>
            <a:endParaRPr lang="fr-FR" sz="9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	git push </a:t>
            </a:r>
            <a:r>
              <a:rPr lang="en-GB" sz="900" b="0" strike="noStrike" spc="-1">
                <a:solidFill>
                  <a:srgbClr val="666600"/>
                </a:solidFill>
                <a:latin typeface="Consolas"/>
                <a:ea typeface="Consolas"/>
              </a:rPr>
              <a:t>-</a:t>
            </a: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u origin</a:t>
            </a:r>
            <a:r>
              <a:rPr lang="en-GB" sz="900" b="0" strike="noStrike" spc="-1">
                <a:solidFill>
                  <a:srgbClr val="666600"/>
                </a:solidFill>
                <a:latin typeface="Consolas"/>
                <a:ea typeface="Consolas"/>
              </a:rPr>
              <a:t>/</a:t>
            </a: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$1</a:t>
            </a:r>
            <a:endParaRPr lang="fr-FR" sz="9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	</a:t>
            </a:r>
            <a:r>
              <a:rPr lang="en-GB" sz="900" b="0" strike="noStrike" spc="-1">
                <a:solidFill>
                  <a:srgbClr val="000088"/>
                </a:solidFill>
                <a:latin typeface="Consolas"/>
                <a:ea typeface="Consolas"/>
              </a:rPr>
              <a:t>fi</a:t>
            </a:r>
            <a:endParaRPr lang="fr-FR" sz="9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}</a:t>
            </a:r>
            <a:endParaRPr lang="fr-FR" sz="9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endParaRPr lang="fr-FR" sz="9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GB" sz="900" b="0" i="1" strike="noStrike" spc="-1">
                <a:solidFill>
                  <a:srgbClr val="880000"/>
                </a:solidFill>
                <a:latin typeface="Consolas"/>
                <a:ea typeface="Consolas"/>
              </a:rPr>
              <a:t># checkout remote branch</a:t>
            </a:r>
            <a:endParaRPr lang="fr-FR" sz="9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GB" sz="900" b="0" strike="noStrike" spc="-1">
                <a:solidFill>
                  <a:srgbClr val="000088"/>
                </a:solidFill>
                <a:latin typeface="Consolas"/>
                <a:ea typeface="Consolas"/>
              </a:rPr>
              <a:t>function</a:t>
            </a: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 grco {</a:t>
            </a:r>
            <a:endParaRPr lang="fr-FR" sz="9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	</a:t>
            </a:r>
            <a:r>
              <a:rPr lang="en-GB" sz="900" b="0" strike="noStrike" spc="-1">
                <a:solidFill>
                  <a:srgbClr val="000088"/>
                </a:solidFill>
                <a:latin typeface="Consolas"/>
                <a:ea typeface="Consolas"/>
              </a:rPr>
              <a:t>if</a:t>
            </a: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lang="en-GB" sz="900" b="0" strike="noStrike" spc="-1">
                <a:solidFill>
                  <a:srgbClr val="666600"/>
                </a:solidFill>
                <a:latin typeface="Consolas"/>
                <a:ea typeface="Consolas"/>
              </a:rPr>
              <a:t>[</a:t>
            </a: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lang="en-GB" sz="900" b="0" strike="noStrike" spc="-1">
                <a:solidFill>
                  <a:srgbClr val="008800"/>
                </a:solidFill>
                <a:latin typeface="Consolas"/>
                <a:ea typeface="Consolas"/>
              </a:rPr>
              <a:t>"$#"</a:t>
            </a: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lang="en-GB" sz="900" b="0" strike="noStrike" spc="-1">
                <a:solidFill>
                  <a:srgbClr val="666600"/>
                </a:solidFill>
                <a:latin typeface="Consolas"/>
                <a:ea typeface="Consolas"/>
              </a:rPr>
              <a:t>-</a:t>
            </a: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ne </a:t>
            </a:r>
            <a:r>
              <a:rPr lang="en-GB" sz="900" b="0" strike="noStrike" spc="-1">
                <a:solidFill>
                  <a:srgbClr val="006666"/>
                </a:solidFill>
                <a:latin typeface="Consolas"/>
                <a:ea typeface="Consolas"/>
              </a:rPr>
              <a:t>1</a:t>
            </a: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lang="en-GB" sz="900" b="0" strike="noStrike" spc="-1">
                <a:solidFill>
                  <a:srgbClr val="666600"/>
                </a:solidFill>
                <a:latin typeface="Consolas"/>
                <a:ea typeface="Consolas"/>
              </a:rPr>
              <a:t>];</a:t>
            </a: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lang="en-GB" sz="900" b="0" strike="noStrike" spc="-1">
                <a:solidFill>
                  <a:srgbClr val="000088"/>
                </a:solidFill>
                <a:latin typeface="Consolas"/>
                <a:ea typeface="Consolas"/>
              </a:rPr>
              <a:t>then</a:t>
            </a:r>
            <a:endParaRPr lang="fr-FR" sz="9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    		echo </a:t>
            </a:r>
            <a:r>
              <a:rPr lang="en-GB" sz="900" b="0" strike="noStrike" spc="-1">
                <a:solidFill>
                  <a:srgbClr val="008800"/>
                </a:solidFill>
                <a:latin typeface="Consolas"/>
                <a:ea typeface="Consolas"/>
              </a:rPr>
              <a:t>"Usage : grco branch_name"</a:t>
            </a:r>
            <a:endParaRPr lang="fr-FR" sz="9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	</a:t>
            </a:r>
            <a:r>
              <a:rPr lang="en-GB" sz="900" b="0" strike="noStrike" spc="-1">
                <a:solidFill>
                  <a:srgbClr val="000088"/>
                </a:solidFill>
                <a:latin typeface="Consolas"/>
                <a:ea typeface="Consolas"/>
              </a:rPr>
              <a:t>else</a:t>
            </a:r>
            <a:endParaRPr lang="fr-FR" sz="9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		git checkout </a:t>
            </a:r>
            <a:r>
              <a:rPr lang="en-GB" sz="900" b="0" strike="noStrike" spc="-1">
                <a:solidFill>
                  <a:srgbClr val="666600"/>
                </a:solidFill>
                <a:latin typeface="Consolas"/>
                <a:ea typeface="Consolas"/>
              </a:rPr>
              <a:t>--</a:t>
            </a: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track </a:t>
            </a:r>
            <a:r>
              <a:rPr lang="en-GB" sz="900" b="0" strike="noStrike" spc="-1">
                <a:solidFill>
                  <a:srgbClr val="666600"/>
                </a:solidFill>
                <a:latin typeface="Consolas"/>
                <a:ea typeface="Consolas"/>
              </a:rPr>
              <a:t>-</a:t>
            </a: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b $1 origin</a:t>
            </a:r>
            <a:r>
              <a:rPr lang="en-GB" sz="900" b="0" strike="noStrike" spc="-1">
                <a:solidFill>
                  <a:srgbClr val="666600"/>
                </a:solidFill>
                <a:latin typeface="Consolas"/>
                <a:ea typeface="Consolas"/>
              </a:rPr>
              <a:t>/</a:t>
            </a: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$1</a:t>
            </a:r>
            <a:endParaRPr lang="fr-FR" sz="9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	</a:t>
            </a:r>
            <a:r>
              <a:rPr lang="en-GB" sz="900" b="0" strike="noStrike" spc="-1">
                <a:solidFill>
                  <a:srgbClr val="000088"/>
                </a:solidFill>
                <a:latin typeface="Consolas"/>
                <a:ea typeface="Consolas"/>
              </a:rPr>
              <a:t>fi</a:t>
            </a:r>
            <a:endParaRPr lang="fr-FR" sz="9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GB" sz="900" b="0" strike="noStrike" spc="-1">
                <a:solidFill>
                  <a:srgbClr val="000000"/>
                </a:solidFill>
                <a:latin typeface="Consolas"/>
                <a:ea typeface="Consolas"/>
              </a:rPr>
              <a:t>}</a:t>
            </a:r>
            <a:endParaRPr lang="fr-FR" sz="9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Placeholder 8" descr="A picture containing shirt, light&#10;&#10;Description automatically generated"/>
          <p:cNvPicPr/>
          <p:nvPr/>
        </p:nvPicPr>
        <p:blipFill>
          <a:blip r:embed="rId2"/>
          <a:srcRect t="2367" b="2367"/>
          <a:stretch/>
        </p:blipFill>
        <p:spPr>
          <a:xfrm>
            <a:off x="0" y="0"/>
            <a:ext cx="12189600" cy="4339800"/>
          </a:xfrm>
          <a:prstGeom prst="rect">
            <a:avLst/>
          </a:prstGeom>
          <a:ln w="0">
            <a:noFill/>
          </a:ln>
        </p:spPr>
      </p:pic>
      <p:sp>
        <p:nvSpPr>
          <p:cNvPr id="1036" name="Title 2"/>
          <p:cNvSpPr/>
          <p:nvPr/>
        </p:nvSpPr>
        <p:spPr>
          <a:xfrm>
            <a:off x="588600" y="3004920"/>
            <a:ext cx="10939320" cy="242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400" b="1" strike="noStrike" spc="-151" dirty="0">
                <a:solidFill>
                  <a:srgbClr val="FFFFFF"/>
                </a:solidFill>
                <a:latin typeface="Helvetica Neue"/>
                <a:ea typeface="Helvetica Neue"/>
              </a:rPr>
              <a:t>Thank You</a:t>
            </a:r>
            <a:endParaRPr lang="fr-FR" sz="14400" b="0" strike="noStrike" spc="-1" dirty="0">
              <a:latin typeface="Arial"/>
            </a:endParaRPr>
          </a:p>
        </p:txBody>
      </p:sp>
      <p:sp>
        <p:nvSpPr>
          <p:cNvPr id="1037" name="Content Placeholder 3"/>
          <p:cNvSpPr/>
          <p:nvPr/>
        </p:nvSpPr>
        <p:spPr>
          <a:xfrm>
            <a:off x="969840" y="5027534"/>
            <a:ext cx="5123160" cy="355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46800">
            <a:noAutofit/>
          </a:bodyPr>
          <a:lstStyle/>
          <a:p>
            <a:pPr>
              <a:spcBef>
                <a:spcPts val="1001"/>
              </a:spcBef>
              <a:spcAft>
                <a:spcPts val="1001"/>
              </a:spcAft>
              <a:tabLst>
                <a:tab pos="0" algn="l"/>
              </a:tabLst>
            </a:pPr>
            <a:r>
              <a:rPr lang="en-US" b="1" spc="-1" dirty="0">
                <a:solidFill>
                  <a:srgbClr val="FFFFFF"/>
                </a:solidFill>
                <a:latin typeface="Helvetica Neue Light"/>
                <a:ea typeface="Helvetica Neue Light"/>
              </a:rPr>
              <a:t>Thomas Decoster</a:t>
            </a:r>
            <a:r>
              <a:rPr lang="en-US" sz="1800" b="1" strike="noStrike" spc="-1" dirty="0">
                <a:solidFill>
                  <a:srgbClr val="FFFFFF"/>
                </a:solidFill>
                <a:latin typeface="Helvetica Neue Light"/>
                <a:ea typeface="Helvetica Neue Light"/>
              </a:rPr>
              <a:t>, </a:t>
            </a:r>
            <a:r>
              <a:rPr lang="en-US" sz="1800" b="0" strike="noStrike" spc="-1" dirty="0">
                <a:solidFill>
                  <a:srgbClr val="FFFFFF"/>
                </a:solidFill>
                <a:latin typeface="Helvetica Neue Light"/>
                <a:ea typeface="Helvetica Neue Light"/>
              </a:rPr>
              <a:t>Java Senior Consultant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pos="0" algn="l"/>
              </a:tabLst>
            </a:pPr>
            <a:endParaRPr lang="fr-FR" sz="1800" b="0" strike="noStrike" spc="-1" dirty="0">
              <a:latin typeface="Arial"/>
            </a:endParaRPr>
          </a:p>
        </p:txBody>
      </p:sp>
      <p:sp>
        <p:nvSpPr>
          <p:cNvPr id="1038" name="Content Placeholder 6"/>
          <p:cNvSpPr/>
          <p:nvPr/>
        </p:nvSpPr>
        <p:spPr>
          <a:xfrm>
            <a:off x="969840" y="5309640"/>
            <a:ext cx="5123160" cy="600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4680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pos="0" algn="l"/>
              </a:tabLst>
            </a:pPr>
            <a:r>
              <a:rPr lang="en-US" spc="-1" dirty="0">
                <a:solidFill>
                  <a:srgbClr val="FFFFFF"/>
                </a:solidFill>
                <a:latin typeface="Helvetica Neue Light"/>
              </a:rPr>
              <a:t>thomas.decoster@valtech.com</a:t>
            </a:r>
            <a:br>
              <a:rPr dirty="0"/>
            </a:br>
            <a:endParaRPr lang="fr-FR" sz="1800" b="0" strike="noStrike" spc="-1" dirty="0">
              <a:latin typeface="Arial"/>
            </a:endParaRPr>
          </a:p>
        </p:txBody>
      </p:sp>
      <p:sp>
        <p:nvSpPr>
          <p:cNvPr id="1039" name="Slide Number Placeholder - Dark Master"/>
          <p:cNvSpPr/>
          <p:nvPr/>
        </p:nvSpPr>
        <p:spPr>
          <a:xfrm>
            <a:off x="6219000" y="633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DBCEA138-F84F-4F3E-A62B-7B18C137DD5A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29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1040" name="Footer Placeholder - Dark Master"/>
          <p:cNvSpPr/>
          <p:nvPr/>
        </p:nvSpPr>
        <p:spPr>
          <a:xfrm>
            <a:off x="3699720" y="634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Image 542"/>
          <p:cNvPicPr/>
          <p:nvPr/>
        </p:nvPicPr>
        <p:blipFill>
          <a:blip r:embed="rId2"/>
          <a:stretch/>
        </p:blipFill>
        <p:spPr>
          <a:xfrm>
            <a:off x="489600" y="0"/>
            <a:ext cx="11701800" cy="6854400"/>
          </a:xfrm>
          <a:prstGeom prst="rect">
            <a:avLst/>
          </a:prstGeom>
          <a:ln w="36000">
            <a:noFill/>
          </a:ln>
        </p:spPr>
      </p:pic>
      <p:sp>
        <p:nvSpPr>
          <p:cNvPr id="544" name="Content Placeholder 2_3"/>
          <p:cNvSpPr/>
          <p:nvPr/>
        </p:nvSpPr>
        <p:spPr>
          <a:xfrm>
            <a:off x="0" y="0"/>
            <a:ext cx="6657840" cy="68544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5" name="Content Placeholder 3_4"/>
          <p:cNvSpPr/>
          <p:nvPr/>
        </p:nvSpPr>
        <p:spPr>
          <a:xfrm>
            <a:off x="609480" y="685800"/>
            <a:ext cx="748800" cy="12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6" name="Title 4_4"/>
          <p:cNvSpPr/>
          <p:nvPr/>
        </p:nvSpPr>
        <p:spPr>
          <a:xfrm>
            <a:off x="596880" y="1789200"/>
            <a:ext cx="5701680" cy="4190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85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Java Virtual </a:t>
            </a:r>
            <a:endParaRPr lang="fr-FR" sz="6000" b="0" strike="noStrike" spc="-1">
              <a:latin typeface="Arial"/>
            </a:endParaRPr>
          </a:p>
          <a:p>
            <a:pPr>
              <a:lnSpc>
                <a:spcPct val="85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Machine</a:t>
            </a:r>
            <a:endParaRPr lang="fr-FR" sz="6000" b="0" strike="noStrike" spc="-1">
              <a:latin typeface="Arial"/>
            </a:endParaRPr>
          </a:p>
        </p:txBody>
      </p:sp>
      <p:sp>
        <p:nvSpPr>
          <p:cNvPr id="547" name="Text Placeholder 5_4"/>
          <p:cNvSpPr/>
          <p:nvPr/>
        </p:nvSpPr>
        <p:spPr>
          <a:xfrm>
            <a:off x="593640" y="1016640"/>
            <a:ext cx="4568760" cy="44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pos="0" algn="l"/>
              </a:tabLst>
            </a:pPr>
            <a:r>
              <a:rPr lang="en-US" sz="4000" b="0" strike="noStrike" spc="-1">
                <a:solidFill>
                  <a:srgbClr val="FFFFFF"/>
                </a:solidFill>
                <a:latin typeface="Helvetica Neue Light"/>
                <a:ea typeface="Helvetica Neue Light"/>
              </a:rPr>
              <a:t>Java Basics :</a:t>
            </a:r>
            <a:endParaRPr lang="fr-FR" sz="40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lide Number Placeholder - Dark Master"/>
          <p:cNvSpPr/>
          <p:nvPr/>
        </p:nvSpPr>
        <p:spPr>
          <a:xfrm>
            <a:off x="6219000" y="633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22A08274-61AA-46EF-AD66-2DC1E0778C54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30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1042" name="Footer Placeholder - Dark Master"/>
          <p:cNvSpPr/>
          <p:nvPr/>
        </p:nvSpPr>
        <p:spPr>
          <a:xfrm>
            <a:off x="3699720" y="634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Content Placeholder 2"/>
          <p:cNvSpPr/>
          <p:nvPr/>
        </p:nvSpPr>
        <p:spPr>
          <a:xfrm>
            <a:off x="0" y="2160"/>
            <a:ext cx="12192120" cy="68544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9" name="Content Placeholder 3"/>
          <p:cNvSpPr/>
          <p:nvPr/>
        </p:nvSpPr>
        <p:spPr>
          <a:xfrm>
            <a:off x="609480" y="685800"/>
            <a:ext cx="748800" cy="12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0" name="Title 4"/>
          <p:cNvSpPr/>
          <p:nvPr/>
        </p:nvSpPr>
        <p:spPr>
          <a:xfrm>
            <a:off x="596880" y="1789200"/>
            <a:ext cx="4597560" cy="4190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85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551" name="Text Placeholder 5"/>
          <p:cNvSpPr/>
          <p:nvPr/>
        </p:nvSpPr>
        <p:spPr>
          <a:xfrm>
            <a:off x="649800" y="994680"/>
            <a:ext cx="4568760" cy="44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Arial"/>
                <a:ea typeface="Helvetica Neue Light"/>
              </a:rPr>
              <a:t>Java is compiled AND interpreted</a:t>
            </a:r>
            <a:endParaRPr lang="fr-FR" sz="2400" b="0" strike="noStrike" spc="-1">
              <a:latin typeface="Arial"/>
            </a:endParaRPr>
          </a:p>
        </p:txBody>
      </p:sp>
      <p:grpSp>
        <p:nvGrpSpPr>
          <p:cNvPr id="552" name="Group 9"/>
          <p:cNvGrpSpPr/>
          <p:nvPr/>
        </p:nvGrpSpPr>
        <p:grpSpPr>
          <a:xfrm>
            <a:off x="7818840" y="4031640"/>
            <a:ext cx="1539720" cy="1302840"/>
            <a:chOff x="7818840" y="4031640"/>
            <a:chExt cx="1539720" cy="1302840"/>
          </a:xfrm>
        </p:grpSpPr>
        <p:sp>
          <p:nvSpPr>
            <p:cNvPr id="553" name="Oval 4"/>
            <p:cNvSpPr/>
            <p:nvPr/>
          </p:nvSpPr>
          <p:spPr>
            <a:xfrm>
              <a:off x="7818840" y="4031640"/>
              <a:ext cx="1520280" cy="1302840"/>
            </a:xfrm>
            <a:prstGeom prst="ellipse">
              <a:avLst/>
            </a:prstGeom>
            <a:solidFill>
              <a:srgbClr val="FFFFFF"/>
            </a:solidFill>
            <a:ln w="12600">
              <a:noFill/>
            </a:ln>
            <a:effectLst>
              <a:outerShdw dist="106914" dir="2700000">
                <a:srgbClr val="C0C0C0"/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Text Box 5"/>
            <p:cNvSpPr/>
            <p:nvPr/>
          </p:nvSpPr>
          <p:spPr>
            <a:xfrm>
              <a:off x="7990560" y="4237920"/>
              <a:ext cx="1368000" cy="81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spcBef>
                  <a:spcPts val="799"/>
                </a:spcBef>
              </a:pPr>
              <a:r>
                <a:rPr lang="en-GB" sz="1600" b="0" strike="noStrike" spc="-1">
                  <a:solidFill>
                    <a:srgbClr val="000000"/>
                  </a:solidFill>
                  <a:latin typeface="Arial Narrow"/>
                  <a:ea typeface="DejaVu Sans"/>
                </a:rPr>
                <a:t>Virtual Java machine in the Web  browser</a:t>
              </a:r>
              <a:endParaRPr lang="fr-FR" sz="1600" b="0" strike="noStrike" spc="-1">
                <a:latin typeface="Arial"/>
              </a:endParaRPr>
            </a:p>
          </p:txBody>
        </p:sp>
      </p:grpSp>
      <p:sp>
        <p:nvSpPr>
          <p:cNvPr id="555" name="Line 6"/>
          <p:cNvSpPr/>
          <p:nvPr/>
        </p:nvSpPr>
        <p:spPr>
          <a:xfrm>
            <a:off x="5294880" y="4622400"/>
            <a:ext cx="456480" cy="0"/>
          </a:xfrm>
          <a:prstGeom prst="line">
            <a:avLst/>
          </a:prstGeom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6" name="Line 7"/>
          <p:cNvSpPr/>
          <p:nvPr/>
        </p:nvSpPr>
        <p:spPr>
          <a:xfrm>
            <a:off x="6184080" y="4686840"/>
            <a:ext cx="1601280" cy="0"/>
          </a:xfrm>
          <a:prstGeom prst="line">
            <a:avLst/>
          </a:prstGeom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7" name="AutoShape 10"/>
          <p:cNvSpPr/>
          <p:nvPr/>
        </p:nvSpPr>
        <p:spPr>
          <a:xfrm>
            <a:off x="540000" y="1612080"/>
            <a:ext cx="3238560" cy="726480"/>
          </a:xfrm>
          <a:prstGeom prst="wedgeRectCallout">
            <a:avLst>
              <a:gd name="adj1" fmla="val 21514"/>
              <a:gd name="adj2" fmla="val 97454"/>
            </a:avLst>
          </a:prstGeom>
          <a:solidFill>
            <a:srgbClr val="FFFF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4D4D4D"/>
                </a:solidFill>
                <a:latin typeface="Arial"/>
                <a:ea typeface="DejaVu Sans"/>
              </a:rPr>
              <a:t>1. A class is defined in a “.java” file that bears its name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58" name="AutoShape 11"/>
          <p:cNvSpPr/>
          <p:nvPr/>
        </p:nvSpPr>
        <p:spPr>
          <a:xfrm>
            <a:off x="3704760" y="5556600"/>
            <a:ext cx="2413800" cy="741960"/>
          </a:xfrm>
          <a:prstGeom prst="wedgeRectCallout">
            <a:avLst>
              <a:gd name="adj1" fmla="val -40329"/>
              <a:gd name="adj2" fmla="val -110472"/>
            </a:avLst>
          </a:prstGeom>
          <a:solidFill>
            <a:srgbClr val="FFFF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4D4D4D"/>
                </a:solidFill>
                <a:latin typeface="Arial"/>
                <a:ea typeface="DejaVu Sans"/>
              </a:rPr>
              <a:t>2. It is compiled in a “.class” bytecode file 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59" name="AutoShape 12"/>
          <p:cNvSpPr/>
          <p:nvPr/>
        </p:nvSpPr>
        <p:spPr>
          <a:xfrm>
            <a:off x="6689160" y="1959120"/>
            <a:ext cx="2669400" cy="919440"/>
          </a:xfrm>
          <a:prstGeom prst="wedgeRectCallout">
            <a:avLst>
              <a:gd name="adj1" fmla="val -30083"/>
              <a:gd name="adj2" fmla="val 89657"/>
            </a:avLst>
          </a:prstGeom>
          <a:solidFill>
            <a:srgbClr val="FFFF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4D4D4D"/>
                </a:solidFill>
                <a:latin typeface="Arial"/>
                <a:ea typeface="DejaVu Sans"/>
              </a:rPr>
              <a:t>3. It is executed (or interpreted) by a JVM specific to each platform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60" name="AutoShape 106"/>
          <p:cNvSpPr/>
          <p:nvPr/>
        </p:nvSpPr>
        <p:spPr>
          <a:xfrm>
            <a:off x="4026600" y="1755000"/>
            <a:ext cx="2156040" cy="583560"/>
          </a:xfrm>
          <a:prstGeom prst="wedgeRectCallout">
            <a:avLst>
              <a:gd name="adj1" fmla="val -41403"/>
              <a:gd name="adj2" fmla="val -105014"/>
            </a:avLst>
          </a:prstGeom>
          <a:solidFill>
            <a:srgbClr val="00FF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“Write once, run everywhere!”*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61" name="Forme libre : forme 560"/>
          <p:cNvSpPr/>
          <p:nvPr/>
        </p:nvSpPr>
        <p:spPr>
          <a:xfrm>
            <a:off x="1668960" y="4090320"/>
            <a:ext cx="1300320" cy="1172520"/>
          </a:xfrm>
          <a:custGeom>
            <a:avLst/>
            <a:gdLst/>
            <a:ahLst/>
            <a:cxnLst/>
            <a:rect l="l" t="t" r="r" b="b"/>
            <a:pathLst>
              <a:path w="3616" h="3261">
                <a:moveTo>
                  <a:pt x="0" y="1630"/>
                </a:moveTo>
                <a:cubicBezTo>
                  <a:pt x="0" y="730"/>
                  <a:pt x="809" y="0"/>
                  <a:pt x="1807" y="0"/>
                </a:cubicBezTo>
                <a:cubicBezTo>
                  <a:pt x="2806" y="0"/>
                  <a:pt x="3615" y="730"/>
                  <a:pt x="3615" y="1630"/>
                </a:cubicBezTo>
                <a:cubicBezTo>
                  <a:pt x="3615" y="2530"/>
                  <a:pt x="2806" y="3260"/>
                  <a:pt x="1807" y="3260"/>
                </a:cubicBezTo>
                <a:cubicBezTo>
                  <a:pt x="809" y="3260"/>
                  <a:pt x="0" y="2530"/>
                  <a:pt x="0" y="1630"/>
                </a:cubicBezTo>
                <a:close/>
              </a:path>
            </a:pathLst>
          </a:custGeom>
          <a:solidFill>
            <a:srgbClr val="C0C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2" name="Forme libre : forme 561"/>
          <p:cNvSpPr/>
          <p:nvPr/>
        </p:nvSpPr>
        <p:spPr>
          <a:xfrm>
            <a:off x="1668960" y="4090320"/>
            <a:ext cx="1300320" cy="1172520"/>
          </a:xfrm>
          <a:custGeom>
            <a:avLst/>
            <a:gdLst/>
            <a:ahLst/>
            <a:cxnLst/>
            <a:rect l="l" t="t" r="r" b="b"/>
            <a:pathLst>
              <a:path w="3616" h="3261">
                <a:moveTo>
                  <a:pt x="0" y="1630"/>
                </a:moveTo>
                <a:cubicBezTo>
                  <a:pt x="0" y="730"/>
                  <a:pt x="809" y="0"/>
                  <a:pt x="1807" y="0"/>
                </a:cubicBezTo>
                <a:cubicBezTo>
                  <a:pt x="2806" y="0"/>
                  <a:pt x="3615" y="730"/>
                  <a:pt x="3615" y="1630"/>
                </a:cubicBezTo>
                <a:cubicBezTo>
                  <a:pt x="3615" y="2530"/>
                  <a:pt x="2806" y="3260"/>
                  <a:pt x="1807" y="3260"/>
                </a:cubicBezTo>
                <a:cubicBezTo>
                  <a:pt x="809" y="3260"/>
                  <a:pt x="0" y="2530"/>
                  <a:pt x="0" y="1630"/>
                </a:cubicBezTo>
                <a:close/>
              </a:path>
            </a:pathLst>
          </a:custGeom>
          <a:noFill/>
          <a:ln w="147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3" name="Forme libre : forme 562"/>
          <p:cNvSpPr/>
          <p:nvPr/>
        </p:nvSpPr>
        <p:spPr>
          <a:xfrm>
            <a:off x="1594440" y="4023360"/>
            <a:ext cx="1300680" cy="1172520"/>
          </a:xfrm>
          <a:custGeom>
            <a:avLst/>
            <a:gdLst/>
            <a:ahLst/>
            <a:cxnLst/>
            <a:rect l="l" t="t" r="r" b="b"/>
            <a:pathLst>
              <a:path w="3617" h="3261">
                <a:moveTo>
                  <a:pt x="0" y="1630"/>
                </a:moveTo>
                <a:cubicBezTo>
                  <a:pt x="0" y="729"/>
                  <a:pt x="809" y="0"/>
                  <a:pt x="1808" y="0"/>
                </a:cubicBezTo>
                <a:cubicBezTo>
                  <a:pt x="2806" y="0"/>
                  <a:pt x="3616" y="729"/>
                  <a:pt x="3616" y="1630"/>
                </a:cubicBezTo>
                <a:cubicBezTo>
                  <a:pt x="3616" y="2530"/>
                  <a:pt x="2806" y="3260"/>
                  <a:pt x="1808" y="3260"/>
                </a:cubicBezTo>
                <a:cubicBezTo>
                  <a:pt x="809" y="3260"/>
                  <a:pt x="0" y="2530"/>
                  <a:pt x="0" y="163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4" name="Forme libre : forme 563"/>
          <p:cNvSpPr/>
          <p:nvPr/>
        </p:nvSpPr>
        <p:spPr>
          <a:xfrm>
            <a:off x="1594440" y="4023360"/>
            <a:ext cx="1300680" cy="1172520"/>
          </a:xfrm>
          <a:custGeom>
            <a:avLst/>
            <a:gdLst/>
            <a:ahLst/>
            <a:cxnLst/>
            <a:rect l="l" t="t" r="r" b="b"/>
            <a:pathLst>
              <a:path w="3617" h="3261">
                <a:moveTo>
                  <a:pt x="0" y="1630"/>
                </a:moveTo>
                <a:cubicBezTo>
                  <a:pt x="0" y="729"/>
                  <a:pt x="809" y="0"/>
                  <a:pt x="1808" y="0"/>
                </a:cubicBezTo>
                <a:cubicBezTo>
                  <a:pt x="2806" y="0"/>
                  <a:pt x="3616" y="729"/>
                  <a:pt x="3616" y="1630"/>
                </a:cubicBezTo>
                <a:cubicBezTo>
                  <a:pt x="3616" y="2530"/>
                  <a:pt x="2806" y="3260"/>
                  <a:pt x="1808" y="3260"/>
                </a:cubicBezTo>
                <a:cubicBezTo>
                  <a:pt x="809" y="3260"/>
                  <a:pt x="0" y="2530"/>
                  <a:pt x="0" y="1630"/>
                </a:cubicBezTo>
                <a:close/>
              </a:path>
            </a:pathLst>
          </a:custGeom>
          <a:noFill/>
          <a:ln w="147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5" name="Rectangle 564"/>
          <p:cNvSpPr/>
          <p:nvPr/>
        </p:nvSpPr>
        <p:spPr>
          <a:xfrm>
            <a:off x="1668960" y="4516560"/>
            <a:ext cx="1223640" cy="17136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1" strike="noStrike" spc="-1">
                <a:solidFill>
                  <a:srgbClr val="000000"/>
                </a:solidFill>
                <a:latin typeface="CALIBRI"/>
                <a:ea typeface="CALIBRI"/>
              </a:rPr>
              <a:t> Java compiler 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566" name="Forme libre : forme 565"/>
          <p:cNvSpPr/>
          <p:nvPr/>
        </p:nvSpPr>
        <p:spPr>
          <a:xfrm>
            <a:off x="1101240" y="5819040"/>
            <a:ext cx="2090520" cy="506160"/>
          </a:xfrm>
          <a:custGeom>
            <a:avLst/>
            <a:gdLst/>
            <a:ahLst/>
            <a:cxnLst/>
            <a:rect l="l" t="t" r="r" b="b"/>
            <a:pathLst>
              <a:path w="5811" h="1410">
                <a:moveTo>
                  <a:pt x="0" y="0"/>
                </a:moveTo>
                <a:lnTo>
                  <a:pt x="5810" y="0"/>
                </a:lnTo>
                <a:lnTo>
                  <a:pt x="5810" y="1409"/>
                </a:lnTo>
                <a:lnTo>
                  <a:pt x="0" y="1409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7" name="Forme libre : forme 566"/>
          <p:cNvSpPr/>
          <p:nvPr/>
        </p:nvSpPr>
        <p:spPr>
          <a:xfrm>
            <a:off x="1101240" y="5819040"/>
            <a:ext cx="2090520" cy="506160"/>
          </a:xfrm>
          <a:custGeom>
            <a:avLst/>
            <a:gdLst/>
            <a:ahLst/>
            <a:cxnLst/>
            <a:rect l="l" t="t" r="r" b="b"/>
            <a:pathLst>
              <a:path w="5811" h="1410">
                <a:moveTo>
                  <a:pt x="0" y="0"/>
                </a:moveTo>
                <a:lnTo>
                  <a:pt x="5810" y="0"/>
                </a:lnTo>
                <a:lnTo>
                  <a:pt x="5810" y="1409"/>
                </a:lnTo>
                <a:lnTo>
                  <a:pt x="0" y="1409"/>
                </a:lnTo>
                <a:lnTo>
                  <a:pt x="0" y="0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8" name="Forme libre : forme 567"/>
          <p:cNvSpPr/>
          <p:nvPr/>
        </p:nvSpPr>
        <p:spPr>
          <a:xfrm>
            <a:off x="1026720" y="5751720"/>
            <a:ext cx="2090880" cy="506520"/>
          </a:xfrm>
          <a:custGeom>
            <a:avLst/>
            <a:gdLst/>
            <a:ahLst/>
            <a:cxnLst/>
            <a:rect l="l" t="t" r="r" b="b"/>
            <a:pathLst>
              <a:path w="5812" h="1411">
                <a:moveTo>
                  <a:pt x="0" y="0"/>
                </a:moveTo>
                <a:lnTo>
                  <a:pt x="5811" y="0"/>
                </a:lnTo>
                <a:lnTo>
                  <a:pt x="5811" y="1410"/>
                </a:lnTo>
                <a:lnTo>
                  <a:pt x="0" y="14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9" name="Forme libre : forme 568"/>
          <p:cNvSpPr/>
          <p:nvPr/>
        </p:nvSpPr>
        <p:spPr>
          <a:xfrm>
            <a:off x="1026720" y="5751720"/>
            <a:ext cx="2090880" cy="506520"/>
          </a:xfrm>
          <a:custGeom>
            <a:avLst/>
            <a:gdLst/>
            <a:ahLst/>
            <a:cxnLst/>
            <a:rect l="l" t="t" r="r" b="b"/>
            <a:pathLst>
              <a:path w="5812" h="1411">
                <a:moveTo>
                  <a:pt x="0" y="0"/>
                </a:moveTo>
                <a:lnTo>
                  <a:pt x="5811" y="0"/>
                </a:lnTo>
                <a:lnTo>
                  <a:pt x="5811" y="1410"/>
                </a:lnTo>
                <a:lnTo>
                  <a:pt x="0" y="1410"/>
                </a:lnTo>
                <a:lnTo>
                  <a:pt x="0" y="0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0" name="Rectangle 569"/>
          <p:cNvSpPr/>
          <p:nvPr/>
        </p:nvSpPr>
        <p:spPr>
          <a:xfrm>
            <a:off x="1109520" y="5825520"/>
            <a:ext cx="5292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0" strike="noStrike" spc="-1">
                <a:solidFill>
                  <a:srgbClr val="000000"/>
                </a:solidFill>
                <a:latin typeface="ARIAL"/>
                <a:ea typeface="ARIAL"/>
              </a:rPr>
              <a:t>-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571" name="Rectangle 570"/>
          <p:cNvSpPr/>
          <p:nvPr/>
        </p:nvSpPr>
        <p:spPr>
          <a:xfrm>
            <a:off x="1164600" y="5825520"/>
            <a:ext cx="4392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1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572" name="Rectangle 571"/>
          <p:cNvSpPr/>
          <p:nvPr/>
        </p:nvSpPr>
        <p:spPr>
          <a:xfrm>
            <a:off x="1210320" y="5825520"/>
            <a:ext cx="41112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1" strike="noStrike" spc="-1">
                <a:solidFill>
                  <a:srgbClr val="000000"/>
                </a:solidFill>
                <a:latin typeface="ARIAL"/>
                <a:ea typeface="ARIAL"/>
              </a:rPr>
              <a:t>javac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573" name="Rectangle 572"/>
          <p:cNvSpPr/>
          <p:nvPr/>
        </p:nvSpPr>
        <p:spPr>
          <a:xfrm>
            <a:off x="1623960" y="5825520"/>
            <a:ext cx="4392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1" strike="noStrike" spc="-1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574" name="Rectangle 573"/>
          <p:cNvSpPr/>
          <p:nvPr/>
        </p:nvSpPr>
        <p:spPr>
          <a:xfrm>
            <a:off x="1669680" y="5825520"/>
            <a:ext cx="27324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1" strike="noStrike" spc="-1">
                <a:solidFill>
                  <a:srgbClr val="000000"/>
                </a:solidFill>
                <a:latin typeface="ARIAL"/>
                <a:ea typeface="ARIAL"/>
              </a:rPr>
              <a:t>exe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575" name="Rectangle 574"/>
          <p:cNvSpPr/>
          <p:nvPr/>
        </p:nvSpPr>
        <p:spPr>
          <a:xfrm>
            <a:off x="1945440" y="5825520"/>
            <a:ext cx="4392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0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576" name="Rectangle 575"/>
          <p:cNvSpPr/>
          <p:nvPr/>
        </p:nvSpPr>
        <p:spPr>
          <a:xfrm>
            <a:off x="1991520" y="5825520"/>
            <a:ext cx="5292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0" strike="noStrike" spc="-1">
                <a:solidFill>
                  <a:srgbClr val="000000"/>
                </a:solidFill>
                <a:latin typeface="ARIAL"/>
                <a:ea typeface="ARIAL"/>
              </a:rPr>
              <a:t>(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577" name="Rectangle 576"/>
          <p:cNvSpPr/>
          <p:nvPr/>
        </p:nvSpPr>
        <p:spPr>
          <a:xfrm>
            <a:off x="2046600" y="5825520"/>
            <a:ext cx="29160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0" strike="noStrike" spc="-1">
                <a:solidFill>
                  <a:srgbClr val="000000"/>
                </a:solidFill>
                <a:latin typeface="ARIAL"/>
                <a:ea typeface="ARIAL"/>
              </a:rPr>
              <a:t>Sun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578" name="Rectangle 577"/>
          <p:cNvSpPr/>
          <p:nvPr/>
        </p:nvSpPr>
        <p:spPr>
          <a:xfrm>
            <a:off x="2340720" y="5825520"/>
            <a:ext cx="5292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0" strike="noStrike" spc="-1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579" name="Forme libre : forme 578"/>
          <p:cNvSpPr/>
          <p:nvPr/>
        </p:nvSpPr>
        <p:spPr>
          <a:xfrm>
            <a:off x="2984760" y="5819040"/>
            <a:ext cx="207000" cy="186480"/>
          </a:xfrm>
          <a:custGeom>
            <a:avLst/>
            <a:gdLst/>
            <a:ahLst/>
            <a:cxnLst/>
            <a:rect l="l" t="t" r="r" b="b"/>
            <a:pathLst>
              <a:path w="579" h="522">
                <a:moveTo>
                  <a:pt x="0" y="0"/>
                </a:moveTo>
                <a:lnTo>
                  <a:pt x="578" y="521"/>
                </a:lnTo>
                <a:lnTo>
                  <a:pt x="578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0" name="Forme libre : forme 579"/>
          <p:cNvSpPr/>
          <p:nvPr/>
        </p:nvSpPr>
        <p:spPr>
          <a:xfrm>
            <a:off x="2984760" y="5819040"/>
            <a:ext cx="207000" cy="186480"/>
          </a:xfrm>
          <a:custGeom>
            <a:avLst/>
            <a:gdLst/>
            <a:ahLst/>
            <a:cxnLst/>
            <a:rect l="l" t="t" r="r" b="b"/>
            <a:pathLst>
              <a:path w="579" h="522">
                <a:moveTo>
                  <a:pt x="0" y="0"/>
                </a:moveTo>
                <a:lnTo>
                  <a:pt x="578" y="521"/>
                </a:lnTo>
                <a:lnTo>
                  <a:pt x="578" y="0"/>
                </a:lnTo>
                <a:lnTo>
                  <a:pt x="0" y="0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1" name="Forme libre : forme 580"/>
          <p:cNvSpPr/>
          <p:nvPr/>
        </p:nvSpPr>
        <p:spPr>
          <a:xfrm>
            <a:off x="2910240" y="5751720"/>
            <a:ext cx="207360" cy="186840"/>
          </a:xfrm>
          <a:custGeom>
            <a:avLst/>
            <a:gdLst/>
            <a:ahLst/>
            <a:cxnLst/>
            <a:rect l="l" t="t" r="r" b="b"/>
            <a:pathLst>
              <a:path w="580" h="523">
                <a:moveTo>
                  <a:pt x="0" y="0"/>
                </a:moveTo>
                <a:lnTo>
                  <a:pt x="579" y="522"/>
                </a:lnTo>
                <a:lnTo>
                  <a:pt x="57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2" name="Forme libre : forme 581"/>
          <p:cNvSpPr/>
          <p:nvPr/>
        </p:nvSpPr>
        <p:spPr>
          <a:xfrm>
            <a:off x="2910240" y="5751720"/>
            <a:ext cx="207360" cy="186840"/>
          </a:xfrm>
          <a:custGeom>
            <a:avLst/>
            <a:gdLst/>
            <a:ahLst/>
            <a:cxnLst/>
            <a:rect l="l" t="t" r="r" b="b"/>
            <a:pathLst>
              <a:path w="580" h="523">
                <a:moveTo>
                  <a:pt x="0" y="0"/>
                </a:moveTo>
                <a:lnTo>
                  <a:pt x="579" y="522"/>
                </a:lnTo>
                <a:lnTo>
                  <a:pt x="579" y="0"/>
                </a:lnTo>
                <a:lnTo>
                  <a:pt x="0" y="0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3" name="Forme libre : forme 582"/>
          <p:cNvSpPr/>
          <p:nvPr/>
        </p:nvSpPr>
        <p:spPr>
          <a:xfrm>
            <a:off x="2984760" y="5819040"/>
            <a:ext cx="207000" cy="186480"/>
          </a:xfrm>
          <a:custGeom>
            <a:avLst/>
            <a:gdLst/>
            <a:ahLst/>
            <a:cxnLst/>
            <a:rect l="l" t="t" r="r" b="b"/>
            <a:pathLst>
              <a:path w="579" h="522">
                <a:moveTo>
                  <a:pt x="578" y="521"/>
                </a:moveTo>
                <a:lnTo>
                  <a:pt x="0" y="0"/>
                </a:lnTo>
                <a:lnTo>
                  <a:pt x="0" y="521"/>
                </a:lnTo>
                <a:lnTo>
                  <a:pt x="578" y="521"/>
                </a:lnTo>
                <a:close/>
              </a:path>
            </a:pathLst>
          </a:custGeom>
          <a:solidFill>
            <a:srgbClr val="C0C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4" name="Forme libre : forme 583"/>
          <p:cNvSpPr/>
          <p:nvPr/>
        </p:nvSpPr>
        <p:spPr>
          <a:xfrm>
            <a:off x="2984760" y="5819040"/>
            <a:ext cx="207000" cy="186480"/>
          </a:xfrm>
          <a:custGeom>
            <a:avLst/>
            <a:gdLst/>
            <a:ahLst/>
            <a:cxnLst/>
            <a:rect l="l" t="t" r="r" b="b"/>
            <a:pathLst>
              <a:path w="579" h="522">
                <a:moveTo>
                  <a:pt x="578" y="521"/>
                </a:moveTo>
                <a:lnTo>
                  <a:pt x="0" y="0"/>
                </a:lnTo>
                <a:lnTo>
                  <a:pt x="0" y="521"/>
                </a:lnTo>
                <a:lnTo>
                  <a:pt x="578" y="521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5" name="Forme libre : forme 584"/>
          <p:cNvSpPr/>
          <p:nvPr/>
        </p:nvSpPr>
        <p:spPr>
          <a:xfrm>
            <a:off x="2910240" y="5751720"/>
            <a:ext cx="207360" cy="186840"/>
          </a:xfrm>
          <a:custGeom>
            <a:avLst/>
            <a:gdLst/>
            <a:ahLst/>
            <a:cxnLst/>
            <a:rect l="l" t="t" r="r" b="b"/>
            <a:pathLst>
              <a:path w="580" h="523">
                <a:moveTo>
                  <a:pt x="579" y="522"/>
                </a:moveTo>
                <a:lnTo>
                  <a:pt x="0" y="0"/>
                </a:lnTo>
                <a:lnTo>
                  <a:pt x="0" y="522"/>
                </a:lnTo>
                <a:lnTo>
                  <a:pt x="579" y="522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6" name="Forme libre : forme 585"/>
          <p:cNvSpPr/>
          <p:nvPr/>
        </p:nvSpPr>
        <p:spPr>
          <a:xfrm>
            <a:off x="2910240" y="5751720"/>
            <a:ext cx="207360" cy="186840"/>
          </a:xfrm>
          <a:custGeom>
            <a:avLst/>
            <a:gdLst/>
            <a:ahLst/>
            <a:cxnLst/>
            <a:rect l="l" t="t" r="r" b="b"/>
            <a:pathLst>
              <a:path w="580" h="523">
                <a:moveTo>
                  <a:pt x="579" y="522"/>
                </a:moveTo>
                <a:lnTo>
                  <a:pt x="0" y="0"/>
                </a:lnTo>
                <a:lnTo>
                  <a:pt x="0" y="522"/>
                </a:lnTo>
                <a:lnTo>
                  <a:pt x="579" y="522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7" name="Forme libre : forme 586"/>
          <p:cNvSpPr/>
          <p:nvPr/>
        </p:nvSpPr>
        <p:spPr>
          <a:xfrm>
            <a:off x="1519560" y="2763720"/>
            <a:ext cx="1625760" cy="669600"/>
          </a:xfrm>
          <a:custGeom>
            <a:avLst/>
            <a:gdLst/>
            <a:ahLst/>
            <a:cxnLst/>
            <a:rect l="l" t="t" r="r" b="b"/>
            <a:pathLst>
              <a:path w="4520" h="1864">
                <a:moveTo>
                  <a:pt x="0" y="0"/>
                </a:moveTo>
                <a:lnTo>
                  <a:pt x="4519" y="0"/>
                </a:lnTo>
                <a:lnTo>
                  <a:pt x="4519" y="1863"/>
                </a:lnTo>
                <a:lnTo>
                  <a:pt x="0" y="1863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8" name="Forme libre : forme 587"/>
          <p:cNvSpPr/>
          <p:nvPr/>
        </p:nvSpPr>
        <p:spPr>
          <a:xfrm>
            <a:off x="1519560" y="2763720"/>
            <a:ext cx="1625760" cy="669600"/>
          </a:xfrm>
          <a:custGeom>
            <a:avLst/>
            <a:gdLst/>
            <a:ahLst/>
            <a:cxnLst/>
            <a:rect l="l" t="t" r="r" b="b"/>
            <a:pathLst>
              <a:path w="4520" h="1864">
                <a:moveTo>
                  <a:pt x="0" y="0"/>
                </a:moveTo>
                <a:lnTo>
                  <a:pt x="4519" y="0"/>
                </a:lnTo>
                <a:lnTo>
                  <a:pt x="4519" y="1863"/>
                </a:lnTo>
                <a:lnTo>
                  <a:pt x="0" y="1863"/>
                </a:lnTo>
                <a:lnTo>
                  <a:pt x="0" y="0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9" name="Forme libre : forme 588"/>
          <p:cNvSpPr/>
          <p:nvPr/>
        </p:nvSpPr>
        <p:spPr>
          <a:xfrm>
            <a:off x="1445040" y="2696760"/>
            <a:ext cx="1626120" cy="669600"/>
          </a:xfrm>
          <a:custGeom>
            <a:avLst/>
            <a:gdLst/>
            <a:ahLst/>
            <a:cxnLst/>
            <a:rect l="l" t="t" r="r" b="b"/>
            <a:pathLst>
              <a:path w="4521" h="1864">
                <a:moveTo>
                  <a:pt x="0" y="0"/>
                </a:moveTo>
                <a:lnTo>
                  <a:pt x="4520" y="0"/>
                </a:lnTo>
                <a:lnTo>
                  <a:pt x="4520" y="1863"/>
                </a:lnTo>
                <a:lnTo>
                  <a:pt x="0" y="18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0" name="Forme libre : forme 589"/>
          <p:cNvSpPr/>
          <p:nvPr/>
        </p:nvSpPr>
        <p:spPr>
          <a:xfrm>
            <a:off x="1445040" y="2696760"/>
            <a:ext cx="1626120" cy="669600"/>
          </a:xfrm>
          <a:custGeom>
            <a:avLst/>
            <a:gdLst/>
            <a:ahLst/>
            <a:cxnLst/>
            <a:rect l="l" t="t" r="r" b="b"/>
            <a:pathLst>
              <a:path w="4521" h="1864">
                <a:moveTo>
                  <a:pt x="0" y="0"/>
                </a:moveTo>
                <a:lnTo>
                  <a:pt x="4520" y="0"/>
                </a:lnTo>
                <a:lnTo>
                  <a:pt x="4520" y="1863"/>
                </a:lnTo>
                <a:lnTo>
                  <a:pt x="0" y="1863"/>
                </a:lnTo>
                <a:lnTo>
                  <a:pt x="0" y="0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1" name="Rectangle 590"/>
          <p:cNvSpPr/>
          <p:nvPr/>
        </p:nvSpPr>
        <p:spPr>
          <a:xfrm>
            <a:off x="1611000" y="2852280"/>
            <a:ext cx="129348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0" strike="noStrike" spc="-1">
                <a:solidFill>
                  <a:srgbClr val="000000"/>
                </a:solidFill>
                <a:latin typeface="ARIAL"/>
                <a:ea typeface="ARIAL"/>
              </a:rPr>
              <a:t>Java source code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592" name="Rectangle 591"/>
          <p:cNvSpPr/>
          <p:nvPr/>
        </p:nvSpPr>
        <p:spPr>
          <a:xfrm>
            <a:off x="1725840" y="3031200"/>
            <a:ext cx="63180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1" strike="noStrike" spc="-1">
                <a:solidFill>
                  <a:srgbClr val="000000"/>
                </a:solidFill>
                <a:latin typeface="ARIAL"/>
                <a:ea typeface="ARIAL"/>
              </a:rPr>
              <a:t>fichiers 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593" name="Rectangle 592"/>
          <p:cNvSpPr/>
          <p:nvPr/>
        </p:nvSpPr>
        <p:spPr>
          <a:xfrm>
            <a:off x="2359440" y="3031200"/>
            <a:ext cx="10836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1" strike="noStrike" spc="-1">
                <a:solidFill>
                  <a:srgbClr val="000000"/>
                </a:solidFill>
                <a:latin typeface="ARIAL"/>
                <a:ea typeface="ARIAL"/>
              </a:rPr>
              <a:t>*.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594" name="Rectangle 593"/>
          <p:cNvSpPr/>
          <p:nvPr/>
        </p:nvSpPr>
        <p:spPr>
          <a:xfrm>
            <a:off x="2469600" y="3031200"/>
            <a:ext cx="31932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1" strike="noStrike" spc="-1">
                <a:solidFill>
                  <a:srgbClr val="000000"/>
                </a:solidFill>
                <a:latin typeface="ARIAL"/>
                <a:ea typeface="ARIAL"/>
              </a:rPr>
              <a:t>java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595" name="Rectangle 594"/>
          <p:cNvSpPr/>
          <p:nvPr/>
        </p:nvSpPr>
        <p:spPr>
          <a:xfrm>
            <a:off x="2791440" y="3031200"/>
            <a:ext cx="4392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0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596" name="Forme libre : forme 595"/>
          <p:cNvSpPr/>
          <p:nvPr/>
        </p:nvSpPr>
        <p:spPr>
          <a:xfrm>
            <a:off x="3890160" y="4356720"/>
            <a:ext cx="1486440" cy="669600"/>
          </a:xfrm>
          <a:custGeom>
            <a:avLst/>
            <a:gdLst/>
            <a:ahLst/>
            <a:cxnLst/>
            <a:rect l="l" t="t" r="r" b="b"/>
            <a:pathLst>
              <a:path w="4133" h="1864">
                <a:moveTo>
                  <a:pt x="0" y="0"/>
                </a:moveTo>
                <a:lnTo>
                  <a:pt x="4132" y="0"/>
                </a:lnTo>
                <a:lnTo>
                  <a:pt x="4132" y="1863"/>
                </a:lnTo>
                <a:lnTo>
                  <a:pt x="0" y="1863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7" name="Forme libre : forme 596"/>
          <p:cNvSpPr/>
          <p:nvPr/>
        </p:nvSpPr>
        <p:spPr>
          <a:xfrm>
            <a:off x="3890160" y="4356720"/>
            <a:ext cx="1486440" cy="669600"/>
          </a:xfrm>
          <a:custGeom>
            <a:avLst/>
            <a:gdLst/>
            <a:ahLst/>
            <a:cxnLst/>
            <a:rect l="l" t="t" r="r" b="b"/>
            <a:pathLst>
              <a:path w="4133" h="1864">
                <a:moveTo>
                  <a:pt x="0" y="0"/>
                </a:moveTo>
                <a:lnTo>
                  <a:pt x="4132" y="0"/>
                </a:lnTo>
                <a:lnTo>
                  <a:pt x="4132" y="1863"/>
                </a:lnTo>
                <a:lnTo>
                  <a:pt x="0" y="1863"/>
                </a:lnTo>
                <a:lnTo>
                  <a:pt x="0" y="0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8" name="Forme libre : forme 597"/>
          <p:cNvSpPr/>
          <p:nvPr/>
        </p:nvSpPr>
        <p:spPr>
          <a:xfrm>
            <a:off x="3815640" y="4289760"/>
            <a:ext cx="1486440" cy="669600"/>
          </a:xfrm>
          <a:custGeom>
            <a:avLst/>
            <a:gdLst/>
            <a:ahLst/>
            <a:cxnLst/>
            <a:rect l="l" t="t" r="r" b="b"/>
            <a:pathLst>
              <a:path w="4133" h="1864">
                <a:moveTo>
                  <a:pt x="0" y="0"/>
                </a:moveTo>
                <a:lnTo>
                  <a:pt x="4132" y="0"/>
                </a:lnTo>
                <a:lnTo>
                  <a:pt x="4132" y="1863"/>
                </a:lnTo>
                <a:lnTo>
                  <a:pt x="0" y="18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9" name="Forme libre : forme 598"/>
          <p:cNvSpPr/>
          <p:nvPr/>
        </p:nvSpPr>
        <p:spPr>
          <a:xfrm>
            <a:off x="3815640" y="4289760"/>
            <a:ext cx="1486440" cy="669600"/>
          </a:xfrm>
          <a:custGeom>
            <a:avLst/>
            <a:gdLst/>
            <a:ahLst/>
            <a:cxnLst/>
            <a:rect l="l" t="t" r="r" b="b"/>
            <a:pathLst>
              <a:path w="4133" h="1864">
                <a:moveTo>
                  <a:pt x="0" y="0"/>
                </a:moveTo>
                <a:lnTo>
                  <a:pt x="4132" y="0"/>
                </a:lnTo>
                <a:lnTo>
                  <a:pt x="4132" y="1863"/>
                </a:lnTo>
                <a:lnTo>
                  <a:pt x="0" y="1863"/>
                </a:lnTo>
                <a:lnTo>
                  <a:pt x="0" y="0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0" name="Rectangle 599"/>
          <p:cNvSpPr/>
          <p:nvPr/>
        </p:nvSpPr>
        <p:spPr>
          <a:xfrm>
            <a:off x="4026600" y="4445280"/>
            <a:ext cx="106380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0" strike="noStrike" spc="-1">
                <a:solidFill>
                  <a:srgbClr val="000000"/>
                </a:solidFill>
                <a:latin typeface="ARIAL"/>
                <a:ea typeface="ARIAL"/>
              </a:rPr>
              <a:t>Java bytecode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601" name="Rectangle 600"/>
          <p:cNvSpPr/>
          <p:nvPr/>
        </p:nvSpPr>
        <p:spPr>
          <a:xfrm>
            <a:off x="3980880" y="4623840"/>
            <a:ext cx="63180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1" strike="noStrike" spc="-1">
                <a:solidFill>
                  <a:srgbClr val="000000"/>
                </a:solidFill>
                <a:latin typeface="ARIAL"/>
                <a:ea typeface="ARIAL"/>
              </a:rPr>
              <a:t>fichiers 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602" name="Rectangle 601"/>
          <p:cNvSpPr/>
          <p:nvPr/>
        </p:nvSpPr>
        <p:spPr>
          <a:xfrm>
            <a:off x="4614120" y="4623840"/>
            <a:ext cx="10836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1" strike="noStrike" spc="-1">
                <a:solidFill>
                  <a:srgbClr val="000000"/>
                </a:solidFill>
                <a:latin typeface="ARIAL"/>
                <a:ea typeface="ARIAL"/>
              </a:rPr>
              <a:t>*.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603" name="Rectangle 602"/>
          <p:cNvSpPr/>
          <p:nvPr/>
        </p:nvSpPr>
        <p:spPr>
          <a:xfrm>
            <a:off x="4724280" y="4623840"/>
            <a:ext cx="41112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1" strike="noStrike" spc="-1">
                <a:solidFill>
                  <a:srgbClr val="000000"/>
                </a:solidFill>
                <a:latin typeface="ARIAL"/>
                <a:ea typeface="ARIAL"/>
              </a:rPr>
              <a:t>class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604" name="Forme libre : forme 603"/>
          <p:cNvSpPr/>
          <p:nvPr/>
        </p:nvSpPr>
        <p:spPr>
          <a:xfrm>
            <a:off x="6307200" y="3308760"/>
            <a:ext cx="1486080" cy="1340280"/>
          </a:xfrm>
          <a:custGeom>
            <a:avLst/>
            <a:gdLst/>
            <a:ahLst/>
            <a:cxnLst/>
            <a:rect l="l" t="t" r="r" b="b"/>
            <a:pathLst>
              <a:path w="4132" h="3727">
                <a:moveTo>
                  <a:pt x="0" y="1863"/>
                </a:moveTo>
                <a:cubicBezTo>
                  <a:pt x="0" y="834"/>
                  <a:pt x="924" y="0"/>
                  <a:pt x="2065" y="0"/>
                </a:cubicBezTo>
                <a:cubicBezTo>
                  <a:pt x="3207" y="0"/>
                  <a:pt x="4131" y="834"/>
                  <a:pt x="4131" y="1863"/>
                </a:cubicBezTo>
                <a:cubicBezTo>
                  <a:pt x="4131" y="2892"/>
                  <a:pt x="3207" y="3726"/>
                  <a:pt x="2065" y="3726"/>
                </a:cubicBezTo>
                <a:cubicBezTo>
                  <a:pt x="924" y="3726"/>
                  <a:pt x="0" y="2892"/>
                  <a:pt x="0" y="1863"/>
                </a:cubicBezTo>
                <a:close/>
              </a:path>
            </a:pathLst>
          </a:custGeom>
          <a:solidFill>
            <a:srgbClr val="C0C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5" name="Forme libre : forme 604"/>
          <p:cNvSpPr/>
          <p:nvPr/>
        </p:nvSpPr>
        <p:spPr>
          <a:xfrm>
            <a:off x="6307200" y="3308760"/>
            <a:ext cx="1486080" cy="1340280"/>
          </a:xfrm>
          <a:custGeom>
            <a:avLst/>
            <a:gdLst/>
            <a:ahLst/>
            <a:cxnLst/>
            <a:rect l="l" t="t" r="r" b="b"/>
            <a:pathLst>
              <a:path w="4132" h="3727">
                <a:moveTo>
                  <a:pt x="0" y="1863"/>
                </a:moveTo>
                <a:cubicBezTo>
                  <a:pt x="0" y="834"/>
                  <a:pt x="924" y="0"/>
                  <a:pt x="2065" y="0"/>
                </a:cubicBezTo>
                <a:cubicBezTo>
                  <a:pt x="3207" y="0"/>
                  <a:pt x="4131" y="834"/>
                  <a:pt x="4131" y="1863"/>
                </a:cubicBezTo>
                <a:cubicBezTo>
                  <a:pt x="4131" y="2892"/>
                  <a:pt x="3207" y="3726"/>
                  <a:pt x="2065" y="3726"/>
                </a:cubicBezTo>
                <a:cubicBezTo>
                  <a:pt x="924" y="3726"/>
                  <a:pt x="0" y="2892"/>
                  <a:pt x="0" y="1863"/>
                </a:cubicBezTo>
                <a:close/>
              </a:path>
            </a:pathLst>
          </a:custGeom>
          <a:noFill/>
          <a:ln w="147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6" name="Forme libre : forme 605"/>
          <p:cNvSpPr/>
          <p:nvPr/>
        </p:nvSpPr>
        <p:spPr>
          <a:xfrm>
            <a:off x="6232680" y="3241800"/>
            <a:ext cx="1486440" cy="1340280"/>
          </a:xfrm>
          <a:custGeom>
            <a:avLst/>
            <a:gdLst/>
            <a:ahLst/>
            <a:cxnLst/>
            <a:rect l="l" t="t" r="r" b="b"/>
            <a:pathLst>
              <a:path w="4133" h="3727">
                <a:moveTo>
                  <a:pt x="0" y="1863"/>
                </a:moveTo>
                <a:cubicBezTo>
                  <a:pt x="0" y="834"/>
                  <a:pt x="925" y="0"/>
                  <a:pt x="2066" y="0"/>
                </a:cubicBezTo>
                <a:cubicBezTo>
                  <a:pt x="3207" y="0"/>
                  <a:pt x="4132" y="834"/>
                  <a:pt x="4132" y="1863"/>
                </a:cubicBezTo>
                <a:cubicBezTo>
                  <a:pt x="4132" y="2892"/>
                  <a:pt x="3207" y="3726"/>
                  <a:pt x="2066" y="3726"/>
                </a:cubicBezTo>
                <a:cubicBezTo>
                  <a:pt x="925" y="3726"/>
                  <a:pt x="0" y="2892"/>
                  <a:pt x="0" y="1863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7" name="Forme libre : forme 606"/>
          <p:cNvSpPr/>
          <p:nvPr/>
        </p:nvSpPr>
        <p:spPr>
          <a:xfrm>
            <a:off x="6232680" y="3241800"/>
            <a:ext cx="1486440" cy="1340280"/>
          </a:xfrm>
          <a:custGeom>
            <a:avLst/>
            <a:gdLst/>
            <a:ahLst/>
            <a:cxnLst/>
            <a:rect l="l" t="t" r="r" b="b"/>
            <a:pathLst>
              <a:path w="4133" h="3727">
                <a:moveTo>
                  <a:pt x="0" y="1863"/>
                </a:moveTo>
                <a:cubicBezTo>
                  <a:pt x="0" y="834"/>
                  <a:pt x="925" y="0"/>
                  <a:pt x="2066" y="0"/>
                </a:cubicBezTo>
                <a:cubicBezTo>
                  <a:pt x="3207" y="0"/>
                  <a:pt x="4132" y="834"/>
                  <a:pt x="4132" y="1863"/>
                </a:cubicBezTo>
                <a:cubicBezTo>
                  <a:pt x="4132" y="2892"/>
                  <a:pt x="3207" y="3726"/>
                  <a:pt x="2066" y="3726"/>
                </a:cubicBezTo>
                <a:cubicBezTo>
                  <a:pt x="925" y="3726"/>
                  <a:pt x="0" y="2892"/>
                  <a:pt x="0" y="1863"/>
                </a:cubicBezTo>
                <a:close/>
              </a:path>
            </a:pathLst>
          </a:custGeom>
          <a:noFill/>
          <a:ln w="147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8" name="Rectangle 607"/>
          <p:cNvSpPr/>
          <p:nvPr/>
        </p:nvSpPr>
        <p:spPr>
          <a:xfrm>
            <a:off x="6544800" y="3553920"/>
            <a:ext cx="90468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0" strike="noStrike" spc="-1">
                <a:solidFill>
                  <a:srgbClr val="000000"/>
                </a:solidFill>
                <a:latin typeface="ARIAL"/>
                <a:ea typeface="ARIAL"/>
              </a:rPr>
              <a:t>Virtual Java 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609" name="Rectangle 608"/>
          <p:cNvSpPr/>
          <p:nvPr/>
        </p:nvSpPr>
        <p:spPr>
          <a:xfrm>
            <a:off x="6663960" y="3732840"/>
            <a:ext cx="66816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0" strike="noStrike" spc="-1">
                <a:solidFill>
                  <a:srgbClr val="000000"/>
                </a:solidFill>
                <a:latin typeface="ARIAL"/>
                <a:ea typeface="ARIAL"/>
              </a:rPr>
              <a:t>machine 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610" name="Rectangle 609"/>
          <p:cNvSpPr/>
          <p:nvPr/>
        </p:nvSpPr>
        <p:spPr>
          <a:xfrm>
            <a:off x="6540120" y="3911400"/>
            <a:ext cx="5292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0" strike="noStrike" spc="-1">
                <a:solidFill>
                  <a:srgbClr val="000000"/>
                </a:solidFill>
                <a:latin typeface="ARIAL"/>
                <a:ea typeface="ARIAL"/>
              </a:rPr>
              <a:t>(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611" name="Rectangle 610"/>
          <p:cNvSpPr/>
          <p:nvPr/>
        </p:nvSpPr>
        <p:spPr>
          <a:xfrm>
            <a:off x="6595200" y="3911400"/>
            <a:ext cx="76032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0" strike="noStrike" spc="-1">
                <a:solidFill>
                  <a:srgbClr val="000000"/>
                </a:solidFill>
                <a:latin typeface="ARIAL"/>
                <a:ea typeface="ARIAL"/>
              </a:rPr>
              <a:t>Interpreter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612" name="Rectangle 611"/>
          <p:cNvSpPr/>
          <p:nvPr/>
        </p:nvSpPr>
        <p:spPr>
          <a:xfrm>
            <a:off x="7357680" y="3911400"/>
            <a:ext cx="5292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0" strike="noStrike" spc="-1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613" name="Rectangle 612"/>
          <p:cNvSpPr/>
          <p:nvPr/>
        </p:nvSpPr>
        <p:spPr>
          <a:xfrm>
            <a:off x="6733080" y="4090320"/>
            <a:ext cx="29916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1" i="1" strike="noStrike" spc="-1">
                <a:solidFill>
                  <a:srgbClr val="000000"/>
                </a:solidFill>
                <a:latin typeface="ARIAL"/>
                <a:ea typeface="ARIAL"/>
              </a:rPr>
              <a:t>Win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614" name="Rectangle 613"/>
          <p:cNvSpPr/>
          <p:nvPr/>
        </p:nvSpPr>
        <p:spPr>
          <a:xfrm>
            <a:off x="7035840" y="4090320"/>
            <a:ext cx="18144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1" i="1" strike="noStrike" spc="-1">
                <a:solidFill>
                  <a:srgbClr val="000000"/>
                </a:solidFill>
                <a:latin typeface="ARIAL"/>
                <a:ea typeface="ARIAL"/>
              </a:rPr>
              <a:t>32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615" name="Forme libre : forme 614"/>
          <p:cNvSpPr/>
          <p:nvPr/>
        </p:nvSpPr>
        <p:spPr>
          <a:xfrm>
            <a:off x="6353640" y="4859280"/>
            <a:ext cx="1486440" cy="1340280"/>
          </a:xfrm>
          <a:custGeom>
            <a:avLst/>
            <a:gdLst/>
            <a:ahLst/>
            <a:cxnLst/>
            <a:rect l="l" t="t" r="r" b="b"/>
            <a:pathLst>
              <a:path w="4133" h="3727">
                <a:moveTo>
                  <a:pt x="0" y="1863"/>
                </a:moveTo>
                <a:cubicBezTo>
                  <a:pt x="0" y="834"/>
                  <a:pt x="925" y="0"/>
                  <a:pt x="2066" y="0"/>
                </a:cubicBezTo>
                <a:cubicBezTo>
                  <a:pt x="3207" y="0"/>
                  <a:pt x="4132" y="834"/>
                  <a:pt x="4132" y="1863"/>
                </a:cubicBezTo>
                <a:cubicBezTo>
                  <a:pt x="4132" y="2892"/>
                  <a:pt x="3207" y="3726"/>
                  <a:pt x="2066" y="3726"/>
                </a:cubicBezTo>
                <a:cubicBezTo>
                  <a:pt x="925" y="3726"/>
                  <a:pt x="0" y="2892"/>
                  <a:pt x="0" y="1863"/>
                </a:cubicBezTo>
                <a:close/>
              </a:path>
            </a:pathLst>
          </a:custGeom>
          <a:solidFill>
            <a:srgbClr val="C0C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6" name="Forme libre : forme 615"/>
          <p:cNvSpPr/>
          <p:nvPr/>
        </p:nvSpPr>
        <p:spPr>
          <a:xfrm>
            <a:off x="6353640" y="4859280"/>
            <a:ext cx="1486440" cy="1340280"/>
          </a:xfrm>
          <a:custGeom>
            <a:avLst/>
            <a:gdLst/>
            <a:ahLst/>
            <a:cxnLst/>
            <a:rect l="l" t="t" r="r" b="b"/>
            <a:pathLst>
              <a:path w="4133" h="3727">
                <a:moveTo>
                  <a:pt x="0" y="1863"/>
                </a:moveTo>
                <a:cubicBezTo>
                  <a:pt x="0" y="834"/>
                  <a:pt x="925" y="0"/>
                  <a:pt x="2066" y="0"/>
                </a:cubicBezTo>
                <a:cubicBezTo>
                  <a:pt x="3207" y="0"/>
                  <a:pt x="4132" y="834"/>
                  <a:pt x="4132" y="1863"/>
                </a:cubicBezTo>
                <a:cubicBezTo>
                  <a:pt x="4132" y="2892"/>
                  <a:pt x="3207" y="3726"/>
                  <a:pt x="2066" y="3726"/>
                </a:cubicBezTo>
                <a:cubicBezTo>
                  <a:pt x="925" y="3726"/>
                  <a:pt x="0" y="2892"/>
                  <a:pt x="0" y="1863"/>
                </a:cubicBezTo>
                <a:close/>
              </a:path>
            </a:pathLst>
          </a:custGeom>
          <a:noFill/>
          <a:ln w="147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7" name="Forme libre : forme 616"/>
          <p:cNvSpPr/>
          <p:nvPr/>
        </p:nvSpPr>
        <p:spPr>
          <a:xfrm>
            <a:off x="6279120" y="4792320"/>
            <a:ext cx="1486440" cy="1340280"/>
          </a:xfrm>
          <a:custGeom>
            <a:avLst/>
            <a:gdLst/>
            <a:ahLst/>
            <a:cxnLst/>
            <a:rect l="l" t="t" r="r" b="b"/>
            <a:pathLst>
              <a:path w="4133" h="3727">
                <a:moveTo>
                  <a:pt x="0" y="1863"/>
                </a:moveTo>
                <a:cubicBezTo>
                  <a:pt x="0" y="834"/>
                  <a:pt x="925" y="0"/>
                  <a:pt x="2066" y="0"/>
                </a:cubicBezTo>
                <a:cubicBezTo>
                  <a:pt x="3207" y="0"/>
                  <a:pt x="4132" y="834"/>
                  <a:pt x="4132" y="1863"/>
                </a:cubicBezTo>
                <a:cubicBezTo>
                  <a:pt x="4132" y="2892"/>
                  <a:pt x="3207" y="3726"/>
                  <a:pt x="2066" y="3726"/>
                </a:cubicBezTo>
                <a:cubicBezTo>
                  <a:pt x="925" y="3726"/>
                  <a:pt x="0" y="2892"/>
                  <a:pt x="0" y="1863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8" name="Forme libre : forme 617"/>
          <p:cNvSpPr/>
          <p:nvPr/>
        </p:nvSpPr>
        <p:spPr>
          <a:xfrm>
            <a:off x="6279120" y="4792320"/>
            <a:ext cx="1486440" cy="1340280"/>
          </a:xfrm>
          <a:custGeom>
            <a:avLst/>
            <a:gdLst/>
            <a:ahLst/>
            <a:cxnLst/>
            <a:rect l="l" t="t" r="r" b="b"/>
            <a:pathLst>
              <a:path w="4133" h="3727">
                <a:moveTo>
                  <a:pt x="0" y="1863"/>
                </a:moveTo>
                <a:cubicBezTo>
                  <a:pt x="0" y="834"/>
                  <a:pt x="925" y="0"/>
                  <a:pt x="2066" y="0"/>
                </a:cubicBezTo>
                <a:cubicBezTo>
                  <a:pt x="3207" y="0"/>
                  <a:pt x="4132" y="834"/>
                  <a:pt x="4132" y="1863"/>
                </a:cubicBezTo>
                <a:cubicBezTo>
                  <a:pt x="4132" y="2892"/>
                  <a:pt x="3207" y="3726"/>
                  <a:pt x="2066" y="3726"/>
                </a:cubicBezTo>
                <a:cubicBezTo>
                  <a:pt x="925" y="3726"/>
                  <a:pt x="0" y="2892"/>
                  <a:pt x="0" y="1863"/>
                </a:cubicBezTo>
                <a:close/>
              </a:path>
            </a:pathLst>
          </a:custGeom>
          <a:noFill/>
          <a:ln w="147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9" name="Rectangle 618"/>
          <p:cNvSpPr/>
          <p:nvPr/>
        </p:nvSpPr>
        <p:spPr>
          <a:xfrm>
            <a:off x="6591240" y="5104440"/>
            <a:ext cx="90468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0" strike="noStrike" spc="-1">
                <a:solidFill>
                  <a:srgbClr val="000000"/>
                </a:solidFill>
                <a:latin typeface="ARIAL"/>
                <a:ea typeface="ARIAL"/>
              </a:rPr>
              <a:t>Virtual Java 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620" name="Rectangle 619"/>
          <p:cNvSpPr/>
          <p:nvPr/>
        </p:nvSpPr>
        <p:spPr>
          <a:xfrm>
            <a:off x="6710400" y="5283360"/>
            <a:ext cx="66816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0" strike="noStrike" spc="-1">
                <a:solidFill>
                  <a:srgbClr val="000000"/>
                </a:solidFill>
                <a:latin typeface="ARIAL"/>
                <a:ea typeface="ARIAL"/>
              </a:rPr>
              <a:t>machine 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621" name="Rectangle 620"/>
          <p:cNvSpPr/>
          <p:nvPr/>
        </p:nvSpPr>
        <p:spPr>
          <a:xfrm>
            <a:off x="6586560" y="5461920"/>
            <a:ext cx="5292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0" strike="noStrike" spc="-1">
                <a:solidFill>
                  <a:srgbClr val="000000"/>
                </a:solidFill>
                <a:latin typeface="ARIAL"/>
                <a:ea typeface="ARIAL"/>
              </a:rPr>
              <a:t>(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622" name="Rectangle 621"/>
          <p:cNvSpPr/>
          <p:nvPr/>
        </p:nvSpPr>
        <p:spPr>
          <a:xfrm>
            <a:off x="6641640" y="5461920"/>
            <a:ext cx="76032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0" strike="noStrike" spc="-1">
                <a:solidFill>
                  <a:srgbClr val="000000"/>
                </a:solidFill>
                <a:latin typeface="ARIAL"/>
                <a:ea typeface="ARIAL"/>
              </a:rPr>
              <a:t>Interpreter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623" name="Rectangle 622"/>
          <p:cNvSpPr/>
          <p:nvPr/>
        </p:nvSpPr>
        <p:spPr>
          <a:xfrm>
            <a:off x="7404120" y="5461920"/>
            <a:ext cx="5292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0" strike="noStrike" spc="-1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624" name="Rectangle 623"/>
          <p:cNvSpPr/>
          <p:nvPr/>
        </p:nvSpPr>
        <p:spPr>
          <a:xfrm>
            <a:off x="6747120" y="5640840"/>
            <a:ext cx="54900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1" i="1" strike="noStrike" spc="-1">
                <a:solidFill>
                  <a:srgbClr val="000000"/>
                </a:solidFill>
                <a:latin typeface="ARIAL"/>
                <a:ea typeface="ARIAL"/>
              </a:rPr>
              <a:t>Solaris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625" name="Forme libre : forme 624"/>
          <p:cNvSpPr/>
          <p:nvPr/>
        </p:nvSpPr>
        <p:spPr>
          <a:xfrm>
            <a:off x="3890160" y="2784960"/>
            <a:ext cx="2276640" cy="690480"/>
          </a:xfrm>
          <a:custGeom>
            <a:avLst/>
            <a:gdLst/>
            <a:ahLst/>
            <a:cxnLst/>
            <a:rect l="l" t="t" r="r" b="b"/>
            <a:pathLst>
              <a:path w="6328" h="1922">
                <a:moveTo>
                  <a:pt x="0" y="0"/>
                </a:moveTo>
                <a:lnTo>
                  <a:pt x="6327" y="0"/>
                </a:lnTo>
                <a:lnTo>
                  <a:pt x="6327" y="1921"/>
                </a:lnTo>
                <a:lnTo>
                  <a:pt x="0" y="1921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6" name="Forme libre : forme 625"/>
          <p:cNvSpPr/>
          <p:nvPr/>
        </p:nvSpPr>
        <p:spPr>
          <a:xfrm>
            <a:off x="3890160" y="2784960"/>
            <a:ext cx="2276640" cy="690480"/>
          </a:xfrm>
          <a:custGeom>
            <a:avLst/>
            <a:gdLst/>
            <a:ahLst/>
            <a:cxnLst/>
            <a:rect l="l" t="t" r="r" b="b"/>
            <a:pathLst>
              <a:path w="6328" h="1922">
                <a:moveTo>
                  <a:pt x="0" y="0"/>
                </a:moveTo>
                <a:lnTo>
                  <a:pt x="6327" y="0"/>
                </a:lnTo>
                <a:lnTo>
                  <a:pt x="6327" y="1921"/>
                </a:lnTo>
                <a:lnTo>
                  <a:pt x="0" y="1921"/>
                </a:lnTo>
                <a:lnTo>
                  <a:pt x="0" y="0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7" name="Forme libre : forme 626"/>
          <p:cNvSpPr/>
          <p:nvPr/>
        </p:nvSpPr>
        <p:spPr>
          <a:xfrm>
            <a:off x="3815640" y="2717640"/>
            <a:ext cx="2277000" cy="690840"/>
          </a:xfrm>
          <a:custGeom>
            <a:avLst/>
            <a:gdLst/>
            <a:ahLst/>
            <a:cxnLst/>
            <a:rect l="l" t="t" r="r" b="b"/>
            <a:pathLst>
              <a:path w="6329" h="1923">
                <a:moveTo>
                  <a:pt x="0" y="0"/>
                </a:moveTo>
                <a:lnTo>
                  <a:pt x="6328" y="0"/>
                </a:lnTo>
                <a:lnTo>
                  <a:pt x="6328" y="1922"/>
                </a:lnTo>
                <a:lnTo>
                  <a:pt x="0" y="1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8" name="Forme libre : forme 627"/>
          <p:cNvSpPr/>
          <p:nvPr/>
        </p:nvSpPr>
        <p:spPr>
          <a:xfrm>
            <a:off x="3815640" y="2717640"/>
            <a:ext cx="2277000" cy="690840"/>
          </a:xfrm>
          <a:custGeom>
            <a:avLst/>
            <a:gdLst/>
            <a:ahLst/>
            <a:cxnLst/>
            <a:rect l="l" t="t" r="r" b="b"/>
            <a:pathLst>
              <a:path w="6329" h="1923">
                <a:moveTo>
                  <a:pt x="0" y="0"/>
                </a:moveTo>
                <a:lnTo>
                  <a:pt x="6328" y="0"/>
                </a:lnTo>
                <a:lnTo>
                  <a:pt x="6328" y="1922"/>
                </a:lnTo>
                <a:lnTo>
                  <a:pt x="0" y="1922"/>
                </a:lnTo>
                <a:lnTo>
                  <a:pt x="0" y="0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9" name="Rectangle 628"/>
          <p:cNvSpPr/>
          <p:nvPr/>
        </p:nvSpPr>
        <p:spPr>
          <a:xfrm>
            <a:off x="3898440" y="2791440"/>
            <a:ext cx="145008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0" strike="noStrike" spc="-1">
                <a:solidFill>
                  <a:srgbClr val="000000"/>
                </a:solidFill>
                <a:latin typeface="ARIAL"/>
                <a:ea typeface="ARIAL"/>
              </a:rPr>
              <a:t>If it is an application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630" name="Rectangle 629"/>
          <p:cNvSpPr/>
          <p:nvPr/>
        </p:nvSpPr>
        <p:spPr>
          <a:xfrm>
            <a:off x="5349600" y="2791440"/>
            <a:ext cx="4392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0" strike="noStrike" spc="-1">
                <a:solidFill>
                  <a:srgbClr val="000000"/>
                </a:solidFill>
                <a:latin typeface="ARIAL"/>
                <a:ea typeface="ARIAL"/>
              </a:rPr>
              <a:t>: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631" name="Rectangle 630"/>
          <p:cNvSpPr/>
          <p:nvPr/>
        </p:nvSpPr>
        <p:spPr>
          <a:xfrm>
            <a:off x="3898440" y="2970360"/>
            <a:ext cx="5292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0" strike="noStrike" spc="-1">
                <a:solidFill>
                  <a:srgbClr val="000000"/>
                </a:solidFill>
                <a:latin typeface="ARIAL"/>
                <a:ea typeface="ARIAL"/>
              </a:rPr>
              <a:t>-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632" name="Rectangle 631"/>
          <p:cNvSpPr/>
          <p:nvPr/>
        </p:nvSpPr>
        <p:spPr>
          <a:xfrm>
            <a:off x="3953520" y="2970360"/>
            <a:ext cx="4392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0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633" name="Rectangle 632"/>
          <p:cNvSpPr/>
          <p:nvPr/>
        </p:nvSpPr>
        <p:spPr>
          <a:xfrm>
            <a:off x="3999240" y="2970360"/>
            <a:ext cx="31932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1" strike="noStrike" spc="-1">
                <a:solidFill>
                  <a:srgbClr val="000000"/>
                </a:solidFill>
                <a:latin typeface="ARIAL"/>
                <a:ea typeface="ARIAL"/>
              </a:rPr>
              <a:t>java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634" name="Rectangle 633"/>
          <p:cNvSpPr/>
          <p:nvPr/>
        </p:nvSpPr>
        <p:spPr>
          <a:xfrm>
            <a:off x="4321080" y="2970360"/>
            <a:ext cx="4392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1" strike="noStrike" spc="-1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635" name="Rectangle 634"/>
          <p:cNvSpPr/>
          <p:nvPr/>
        </p:nvSpPr>
        <p:spPr>
          <a:xfrm>
            <a:off x="4366800" y="2970360"/>
            <a:ext cx="27324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1" strike="noStrike" spc="-1">
                <a:solidFill>
                  <a:srgbClr val="000000"/>
                </a:solidFill>
                <a:latin typeface="ARIAL"/>
                <a:ea typeface="ARIAL"/>
              </a:rPr>
              <a:t>exe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636" name="Rectangle 635"/>
          <p:cNvSpPr/>
          <p:nvPr/>
        </p:nvSpPr>
        <p:spPr>
          <a:xfrm>
            <a:off x="4642560" y="2970360"/>
            <a:ext cx="4392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0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637" name="Rectangle 636"/>
          <p:cNvSpPr/>
          <p:nvPr/>
        </p:nvSpPr>
        <p:spPr>
          <a:xfrm>
            <a:off x="4688280" y="2970360"/>
            <a:ext cx="5292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0" strike="noStrike" spc="-1">
                <a:solidFill>
                  <a:srgbClr val="000000"/>
                </a:solidFill>
                <a:latin typeface="ARIAL"/>
                <a:ea typeface="ARIAL"/>
              </a:rPr>
              <a:t>(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638" name="Rectangle 637"/>
          <p:cNvSpPr/>
          <p:nvPr/>
        </p:nvSpPr>
        <p:spPr>
          <a:xfrm>
            <a:off x="4743360" y="2970360"/>
            <a:ext cx="29160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0" strike="noStrike" spc="-1">
                <a:solidFill>
                  <a:srgbClr val="000000"/>
                </a:solidFill>
                <a:latin typeface="ARIAL"/>
                <a:ea typeface="ARIAL"/>
              </a:rPr>
              <a:t>Sun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639" name="Rectangle 638"/>
          <p:cNvSpPr/>
          <p:nvPr/>
        </p:nvSpPr>
        <p:spPr>
          <a:xfrm>
            <a:off x="5037480" y="2970360"/>
            <a:ext cx="52920" cy="1645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180" b="0" strike="noStrike" spc="-1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lang="fr-FR" sz="1180" b="0" strike="noStrike" spc="-1">
              <a:latin typeface="Arial"/>
            </a:endParaRPr>
          </a:p>
        </p:txBody>
      </p:sp>
      <p:sp>
        <p:nvSpPr>
          <p:cNvPr id="640" name="Forme libre : forme 639"/>
          <p:cNvSpPr/>
          <p:nvPr/>
        </p:nvSpPr>
        <p:spPr>
          <a:xfrm>
            <a:off x="5959440" y="2784960"/>
            <a:ext cx="207000" cy="186480"/>
          </a:xfrm>
          <a:custGeom>
            <a:avLst/>
            <a:gdLst/>
            <a:ahLst/>
            <a:cxnLst/>
            <a:rect l="l" t="t" r="r" b="b"/>
            <a:pathLst>
              <a:path w="579" h="522">
                <a:moveTo>
                  <a:pt x="0" y="0"/>
                </a:moveTo>
                <a:lnTo>
                  <a:pt x="578" y="521"/>
                </a:lnTo>
                <a:lnTo>
                  <a:pt x="578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1" name="Forme libre : forme 640"/>
          <p:cNvSpPr/>
          <p:nvPr/>
        </p:nvSpPr>
        <p:spPr>
          <a:xfrm>
            <a:off x="5959440" y="2784960"/>
            <a:ext cx="207000" cy="186480"/>
          </a:xfrm>
          <a:custGeom>
            <a:avLst/>
            <a:gdLst/>
            <a:ahLst/>
            <a:cxnLst/>
            <a:rect l="l" t="t" r="r" b="b"/>
            <a:pathLst>
              <a:path w="579" h="522">
                <a:moveTo>
                  <a:pt x="0" y="0"/>
                </a:moveTo>
                <a:lnTo>
                  <a:pt x="578" y="521"/>
                </a:lnTo>
                <a:lnTo>
                  <a:pt x="578" y="0"/>
                </a:lnTo>
                <a:lnTo>
                  <a:pt x="0" y="0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2" name="Forme libre : forme 641"/>
          <p:cNvSpPr/>
          <p:nvPr/>
        </p:nvSpPr>
        <p:spPr>
          <a:xfrm>
            <a:off x="5884920" y="2717640"/>
            <a:ext cx="207360" cy="186840"/>
          </a:xfrm>
          <a:custGeom>
            <a:avLst/>
            <a:gdLst/>
            <a:ahLst/>
            <a:cxnLst/>
            <a:rect l="l" t="t" r="r" b="b"/>
            <a:pathLst>
              <a:path w="580" h="523">
                <a:moveTo>
                  <a:pt x="0" y="0"/>
                </a:moveTo>
                <a:lnTo>
                  <a:pt x="579" y="522"/>
                </a:lnTo>
                <a:lnTo>
                  <a:pt x="57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3" name="Forme libre : forme 642"/>
          <p:cNvSpPr/>
          <p:nvPr/>
        </p:nvSpPr>
        <p:spPr>
          <a:xfrm>
            <a:off x="5884920" y="2717640"/>
            <a:ext cx="207360" cy="186840"/>
          </a:xfrm>
          <a:custGeom>
            <a:avLst/>
            <a:gdLst/>
            <a:ahLst/>
            <a:cxnLst/>
            <a:rect l="l" t="t" r="r" b="b"/>
            <a:pathLst>
              <a:path w="580" h="523">
                <a:moveTo>
                  <a:pt x="0" y="0"/>
                </a:moveTo>
                <a:lnTo>
                  <a:pt x="579" y="522"/>
                </a:lnTo>
                <a:lnTo>
                  <a:pt x="579" y="0"/>
                </a:lnTo>
                <a:lnTo>
                  <a:pt x="0" y="0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4" name="Forme libre : forme 643"/>
          <p:cNvSpPr/>
          <p:nvPr/>
        </p:nvSpPr>
        <p:spPr>
          <a:xfrm>
            <a:off x="5959440" y="2784960"/>
            <a:ext cx="207000" cy="186480"/>
          </a:xfrm>
          <a:custGeom>
            <a:avLst/>
            <a:gdLst/>
            <a:ahLst/>
            <a:cxnLst/>
            <a:rect l="l" t="t" r="r" b="b"/>
            <a:pathLst>
              <a:path w="579" h="522">
                <a:moveTo>
                  <a:pt x="578" y="521"/>
                </a:moveTo>
                <a:lnTo>
                  <a:pt x="0" y="0"/>
                </a:lnTo>
                <a:lnTo>
                  <a:pt x="0" y="521"/>
                </a:lnTo>
                <a:lnTo>
                  <a:pt x="578" y="521"/>
                </a:lnTo>
                <a:close/>
              </a:path>
            </a:pathLst>
          </a:custGeom>
          <a:solidFill>
            <a:srgbClr val="C0C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5" name="Forme libre : forme 644"/>
          <p:cNvSpPr/>
          <p:nvPr/>
        </p:nvSpPr>
        <p:spPr>
          <a:xfrm>
            <a:off x="5959440" y="2784960"/>
            <a:ext cx="207000" cy="186480"/>
          </a:xfrm>
          <a:custGeom>
            <a:avLst/>
            <a:gdLst/>
            <a:ahLst/>
            <a:cxnLst/>
            <a:rect l="l" t="t" r="r" b="b"/>
            <a:pathLst>
              <a:path w="579" h="522">
                <a:moveTo>
                  <a:pt x="578" y="521"/>
                </a:moveTo>
                <a:lnTo>
                  <a:pt x="0" y="0"/>
                </a:lnTo>
                <a:lnTo>
                  <a:pt x="0" y="521"/>
                </a:lnTo>
                <a:lnTo>
                  <a:pt x="578" y="521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6" name="Forme libre : forme 645"/>
          <p:cNvSpPr/>
          <p:nvPr/>
        </p:nvSpPr>
        <p:spPr>
          <a:xfrm>
            <a:off x="5884920" y="2717640"/>
            <a:ext cx="207360" cy="186840"/>
          </a:xfrm>
          <a:custGeom>
            <a:avLst/>
            <a:gdLst/>
            <a:ahLst/>
            <a:cxnLst/>
            <a:rect l="l" t="t" r="r" b="b"/>
            <a:pathLst>
              <a:path w="580" h="523">
                <a:moveTo>
                  <a:pt x="579" y="522"/>
                </a:moveTo>
                <a:lnTo>
                  <a:pt x="0" y="0"/>
                </a:lnTo>
                <a:lnTo>
                  <a:pt x="0" y="522"/>
                </a:lnTo>
                <a:lnTo>
                  <a:pt x="579" y="522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7" name="Forme libre : forme 646"/>
          <p:cNvSpPr/>
          <p:nvPr/>
        </p:nvSpPr>
        <p:spPr>
          <a:xfrm>
            <a:off x="5884920" y="2717640"/>
            <a:ext cx="207360" cy="186840"/>
          </a:xfrm>
          <a:custGeom>
            <a:avLst/>
            <a:gdLst/>
            <a:ahLst/>
            <a:cxnLst/>
            <a:rect l="l" t="t" r="r" b="b"/>
            <a:pathLst>
              <a:path w="580" h="523">
                <a:moveTo>
                  <a:pt x="579" y="522"/>
                </a:moveTo>
                <a:lnTo>
                  <a:pt x="0" y="0"/>
                </a:lnTo>
                <a:lnTo>
                  <a:pt x="0" y="522"/>
                </a:lnTo>
                <a:lnTo>
                  <a:pt x="579" y="522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8" name="Connecteur droit 647"/>
          <p:cNvSpPr/>
          <p:nvPr/>
        </p:nvSpPr>
        <p:spPr>
          <a:xfrm>
            <a:off x="2258640" y="3367440"/>
            <a:ext cx="0" cy="397440"/>
          </a:xfrm>
          <a:prstGeom prst="line">
            <a:avLst/>
          </a:prstGeom>
          <a:ln w="147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9" name="Connecteur droit 648"/>
          <p:cNvSpPr/>
          <p:nvPr/>
        </p:nvSpPr>
        <p:spPr>
          <a:xfrm>
            <a:off x="3072240" y="4667040"/>
            <a:ext cx="440640" cy="0"/>
          </a:xfrm>
          <a:prstGeom prst="line">
            <a:avLst/>
          </a:prstGeom>
          <a:ln w="147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0" name="Connecteur droit 649"/>
          <p:cNvSpPr/>
          <p:nvPr/>
        </p:nvSpPr>
        <p:spPr>
          <a:xfrm flipV="1">
            <a:off x="5302800" y="3984840"/>
            <a:ext cx="751680" cy="640080"/>
          </a:xfrm>
          <a:prstGeom prst="line">
            <a:avLst/>
          </a:prstGeom>
          <a:ln w="147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1" name="Connecteur droit 650"/>
          <p:cNvSpPr/>
          <p:nvPr/>
        </p:nvSpPr>
        <p:spPr>
          <a:xfrm>
            <a:off x="5302800" y="4624920"/>
            <a:ext cx="793800" cy="602640"/>
          </a:xfrm>
          <a:prstGeom prst="line">
            <a:avLst/>
          </a:prstGeom>
          <a:ln w="147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2" name="Connecteur droit 651"/>
          <p:cNvSpPr/>
          <p:nvPr/>
        </p:nvSpPr>
        <p:spPr>
          <a:xfrm>
            <a:off x="4954320" y="3409560"/>
            <a:ext cx="324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3" name="Connecteur droit 652"/>
          <p:cNvSpPr/>
          <p:nvPr/>
        </p:nvSpPr>
        <p:spPr>
          <a:xfrm>
            <a:off x="4971240" y="3425760"/>
            <a:ext cx="324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4" name="Connecteur droit 653"/>
          <p:cNvSpPr/>
          <p:nvPr/>
        </p:nvSpPr>
        <p:spPr>
          <a:xfrm>
            <a:off x="4988160" y="3441960"/>
            <a:ext cx="360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5" name="Connecteur droit 654"/>
          <p:cNvSpPr/>
          <p:nvPr/>
        </p:nvSpPr>
        <p:spPr>
          <a:xfrm>
            <a:off x="5005080" y="3458160"/>
            <a:ext cx="360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6" name="Connecteur droit 655"/>
          <p:cNvSpPr/>
          <p:nvPr/>
        </p:nvSpPr>
        <p:spPr>
          <a:xfrm>
            <a:off x="5022000" y="3474720"/>
            <a:ext cx="360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7" name="Connecteur droit 656"/>
          <p:cNvSpPr/>
          <p:nvPr/>
        </p:nvSpPr>
        <p:spPr>
          <a:xfrm>
            <a:off x="5038920" y="3490920"/>
            <a:ext cx="360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8" name="Connecteur droit 657"/>
          <p:cNvSpPr/>
          <p:nvPr/>
        </p:nvSpPr>
        <p:spPr>
          <a:xfrm>
            <a:off x="5055840" y="3507120"/>
            <a:ext cx="360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9" name="Connecteur droit 658"/>
          <p:cNvSpPr/>
          <p:nvPr/>
        </p:nvSpPr>
        <p:spPr>
          <a:xfrm>
            <a:off x="5072760" y="3523320"/>
            <a:ext cx="360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0" name="Connecteur droit 659"/>
          <p:cNvSpPr/>
          <p:nvPr/>
        </p:nvSpPr>
        <p:spPr>
          <a:xfrm>
            <a:off x="5090040" y="3539880"/>
            <a:ext cx="324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1" name="Connecteur droit 660"/>
          <p:cNvSpPr/>
          <p:nvPr/>
        </p:nvSpPr>
        <p:spPr>
          <a:xfrm>
            <a:off x="5106960" y="3556080"/>
            <a:ext cx="324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2" name="Connecteur droit 661"/>
          <p:cNvSpPr/>
          <p:nvPr/>
        </p:nvSpPr>
        <p:spPr>
          <a:xfrm>
            <a:off x="5123880" y="3572280"/>
            <a:ext cx="324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3" name="Connecteur droit 662"/>
          <p:cNvSpPr/>
          <p:nvPr/>
        </p:nvSpPr>
        <p:spPr>
          <a:xfrm>
            <a:off x="5140800" y="3588480"/>
            <a:ext cx="3240" cy="360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4" name="Connecteur droit 663"/>
          <p:cNvSpPr/>
          <p:nvPr/>
        </p:nvSpPr>
        <p:spPr>
          <a:xfrm>
            <a:off x="5157720" y="3605040"/>
            <a:ext cx="324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5" name="Connecteur droit 664"/>
          <p:cNvSpPr/>
          <p:nvPr/>
        </p:nvSpPr>
        <p:spPr>
          <a:xfrm>
            <a:off x="5174640" y="3621240"/>
            <a:ext cx="324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6" name="Connecteur droit 665"/>
          <p:cNvSpPr/>
          <p:nvPr/>
        </p:nvSpPr>
        <p:spPr>
          <a:xfrm>
            <a:off x="5191560" y="3637440"/>
            <a:ext cx="324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7" name="Connecteur droit 666"/>
          <p:cNvSpPr/>
          <p:nvPr/>
        </p:nvSpPr>
        <p:spPr>
          <a:xfrm>
            <a:off x="5208480" y="3654000"/>
            <a:ext cx="324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8" name="Connecteur droit 667"/>
          <p:cNvSpPr/>
          <p:nvPr/>
        </p:nvSpPr>
        <p:spPr>
          <a:xfrm>
            <a:off x="5225400" y="3670200"/>
            <a:ext cx="324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9" name="Connecteur droit 668"/>
          <p:cNvSpPr/>
          <p:nvPr/>
        </p:nvSpPr>
        <p:spPr>
          <a:xfrm>
            <a:off x="5242320" y="3686400"/>
            <a:ext cx="360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0" name="Connecteur droit 669"/>
          <p:cNvSpPr/>
          <p:nvPr/>
        </p:nvSpPr>
        <p:spPr>
          <a:xfrm>
            <a:off x="5259240" y="3702600"/>
            <a:ext cx="360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1" name="Connecteur droit 670"/>
          <p:cNvSpPr/>
          <p:nvPr/>
        </p:nvSpPr>
        <p:spPr>
          <a:xfrm>
            <a:off x="5276160" y="3719160"/>
            <a:ext cx="360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2" name="Connecteur droit 671"/>
          <p:cNvSpPr/>
          <p:nvPr/>
        </p:nvSpPr>
        <p:spPr>
          <a:xfrm>
            <a:off x="5293080" y="3735360"/>
            <a:ext cx="360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3" name="Connecteur droit 672"/>
          <p:cNvSpPr/>
          <p:nvPr/>
        </p:nvSpPr>
        <p:spPr>
          <a:xfrm>
            <a:off x="5310000" y="3751560"/>
            <a:ext cx="360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4" name="Connecteur droit 673"/>
          <p:cNvSpPr/>
          <p:nvPr/>
        </p:nvSpPr>
        <p:spPr>
          <a:xfrm>
            <a:off x="5326920" y="3767760"/>
            <a:ext cx="360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5" name="Connecteur droit 674"/>
          <p:cNvSpPr/>
          <p:nvPr/>
        </p:nvSpPr>
        <p:spPr>
          <a:xfrm>
            <a:off x="5343840" y="3784320"/>
            <a:ext cx="360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6" name="Connecteur droit 675"/>
          <p:cNvSpPr/>
          <p:nvPr/>
        </p:nvSpPr>
        <p:spPr>
          <a:xfrm>
            <a:off x="5361120" y="3800520"/>
            <a:ext cx="324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7" name="Connecteur droit 676"/>
          <p:cNvSpPr/>
          <p:nvPr/>
        </p:nvSpPr>
        <p:spPr>
          <a:xfrm>
            <a:off x="5378040" y="3816720"/>
            <a:ext cx="324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8" name="Connecteur droit 677"/>
          <p:cNvSpPr/>
          <p:nvPr/>
        </p:nvSpPr>
        <p:spPr>
          <a:xfrm>
            <a:off x="5394960" y="3832920"/>
            <a:ext cx="3240" cy="360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9" name="Connecteur droit 678"/>
          <p:cNvSpPr/>
          <p:nvPr/>
        </p:nvSpPr>
        <p:spPr>
          <a:xfrm>
            <a:off x="5411880" y="3849480"/>
            <a:ext cx="324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0" name="Connecteur droit 679"/>
          <p:cNvSpPr/>
          <p:nvPr/>
        </p:nvSpPr>
        <p:spPr>
          <a:xfrm>
            <a:off x="5428800" y="3865680"/>
            <a:ext cx="324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1" name="Connecteur droit 680"/>
          <p:cNvSpPr/>
          <p:nvPr/>
        </p:nvSpPr>
        <p:spPr>
          <a:xfrm>
            <a:off x="5445720" y="3881880"/>
            <a:ext cx="324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2" name="Connecteur droit 681"/>
          <p:cNvSpPr/>
          <p:nvPr/>
        </p:nvSpPr>
        <p:spPr>
          <a:xfrm>
            <a:off x="5462640" y="3898440"/>
            <a:ext cx="324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3" name="Connecteur droit 682"/>
          <p:cNvSpPr/>
          <p:nvPr/>
        </p:nvSpPr>
        <p:spPr>
          <a:xfrm>
            <a:off x="5479560" y="3914640"/>
            <a:ext cx="324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4" name="Connecteur droit 683"/>
          <p:cNvSpPr/>
          <p:nvPr/>
        </p:nvSpPr>
        <p:spPr>
          <a:xfrm>
            <a:off x="5496480" y="3930840"/>
            <a:ext cx="324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5" name="Connecteur droit 684"/>
          <p:cNvSpPr/>
          <p:nvPr/>
        </p:nvSpPr>
        <p:spPr>
          <a:xfrm>
            <a:off x="5513400" y="3947040"/>
            <a:ext cx="360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6" name="Connecteur droit 685"/>
          <p:cNvSpPr/>
          <p:nvPr/>
        </p:nvSpPr>
        <p:spPr>
          <a:xfrm>
            <a:off x="5530320" y="3963600"/>
            <a:ext cx="360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7" name="Connecteur droit 686"/>
          <p:cNvSpPr/>
          <p:nvPr/>
        </p:nvSpPr>
        <p:spPr>
          <a:xfrm>
            <a:off x="5547240" y="3979800"/>
            <a:ext cx="360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8" name="Connecteur droit 687"/>
          <p:cNvSpPr/>
          <p:nvPr/>
        </p:nvSpPr>
        <p:spPr>
          <a:xfrm>
            <a:off x="5564160" y="3996000"/>
            <a:ext cx="360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9" name="Connecteur droit 688"/>
          <p:cNvSpPr/>
          <p:nvPr/>
        </p:nvSpPr>
        <p:spPr>
          <a:xfrm>
            <a:off x="5581080" y="4012200"/>
            <a:ext cx="360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0" name="Connecteur droit 689"/>
          <p:cNvSpPr/>
          <p:nvPr/>
        </p:nvSpPr>
        <p:spPr>
          <a:xfrm>
            <a:off x="5598000" y="4028760"/>
            <a:ext cx="360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1" name="Connecteur droit 690"/>
          <p:cNvSpPr/>
          <p:nvPr/>
        </p:nvSpPr>
        <p:spPr>
          <a:xfrm>
            <a:off x="5614920" y="4044960"/>
            <a:ext cx="360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2" name="Connecteur droit 691"/>
          <p:cNvSpPr/>
          <p:nvPr/>
        </p:nvSpPr>
        <p:spPr>
          <a:xfrm>
            <a:off x="5632200" y="4061160"/>
            <a:ext cx="324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3" name="Connecteur droit 692"/>
          <p:cNvSpPr/>
          <p:nvPr/>
        </p:nvSpPr>
        <p:spPr>
          <a:xfrm>
            <a:off x="5649120" y="4077360"/>
            <a:ext cx="3240" cy="360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4" name="Connecteur droit 693"/>
          <p:cNvSpPr/>
          <p:nvPr/>
        </p:nvSpPr>
        <p:spPr>
          <a:xfrm>
            <a:off x="5666040" y="4093920"/>
            <a:ext cx="324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5" name="Connecteur droit 694"/>
          <p:cNvSpPr/>
          <p:nvPr/>
        </p:nvSpPr>
        <p:spPr>
          <a:xfrm>
            <a:off x="5682960" y="4110120"/>
            <a:ext cx="324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6" name="Connecteur droit 695"/>
          <p:cNvSpPr/>
          <p:nvPr/>
        </p:nvSpPr>
        <p:spPr>
          <a:xfrm>
            <a:off x="5699880" y="4126320"/>
            <a:ext cx="324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7" name="Connecteur droit 696"/>
          <p:cNvSpPr/>
          <p:nvPr/>
        </p:nvSpPr>
        <p:spPr>
          <a:xfrm>
            <a:off x="5716800" y="4142880"/>
            <a:ext cx="324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8" name="Connecteur droit 697"/>
          <p:cNvSpPr/>
          <p:nvPr/>
        </p:nvSpPr>
        <p:spPr>
          <a:xfrm>
            <a:off x="5733720" y="4159080"/>
            <a:ext cx="324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9" name="Connecteur droit 698"/>
          <p:cNvSpPr/>
          <p:nvPr/>
        </p:nvSpPr>
        <p:spPr>
          <a:xfrm>
            <a:off x="5750640" y="4175280"/>
            <a:ext cx="324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0" name="Connecteur droit 699"/>
          <p:cNvSpPr/>
          <p:nvPr/>
        </p:nvSpPr>
        <p:spPr>
          <a:xfrm>
            <a:off x="5767560" y="4191480"/>
            <a:ext cx="324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1" name="Connecteur droit 700"/>
          <p:cNvSpPr/>
          <p:nvPr/>
        </p:nvSpPr>
        <p:spPr>
          <a:xfrm>
            <a:off x="5784480" y="4208040"/>
            <a:ext cx="360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2" name="Connecteur droit 701"/>
          <p:cNvSpPr/>
          <p:nvPr/>
        </p:nvSpPr>
        <p:spPr>
          <a:xfrm>
            <a:off x="5801400" y="4224240"/>
            <a:ext cx="360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3" name="Connecteur droit 702"/>
          <p:cNvSpPr/>
          <p:nvPr/>
        </p:nvSpPr>
        <p:spPr>
          <a:xfrm>
            <a:off x="5818320" y="4240440"/>
            <a:ext cx="360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4" name="Connecteur droit 703"/>
          <p:cNvSpPr/>
          <p:nvPr/>
        </p:nvSpPr>
        <p:spPr>
          <a:xfrm>
            <a:off x="5835240" y="4256640"/>
            <a:ext cx="360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5" name="Connecteur droit 704"/>
          <p:cNvSpPr/>
          <p:nvPr/>
        </p:nvSpPr>
        <p:spPr>
          <a:xfrm>
            <a:off x="5852160" y="4273200"/>
            <a:ext cx="360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6" name="Connecteur droit 705"/>
          <p:cNvSpPr/>
          <p:nvPr/>
        </p:nvSpPr>
        <p:spPr>
          <a:xfrm>
            <a:off x="5869080" y="4289400"/>
            <a:ext cx="360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7" name="Connecteur droit 706"/>
          <p:cNvSpPr/>
          <p:nvPr/>
        </p:nvSpPr>
        <p:spPr>
          <a:xfrm>
            <a:off x="5886000" y="4305600"/>
            <a:ext cx="360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8" name="Connecteur droit 707"/>
          <p:cNvSpPr/>
          <p:nvPr/>
        </p:nvSpPr>
        <p:spPr>
          <a:xfrm>
            <a:off x="5903280" y="4321800"/>
            <a:ext cx="3240" cy="360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9" name="Connecteur droit 708"/>
          <p:cNvSpPr/>
          <p:nvPr/>
        </p:nvSpPr>
        <p:spPr>
          <a:xfrm>
            <a:off x="5920200" y="4338360"/>
            <a:ext cx="324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0" name="Connecteur droit 709"/>
          <p:cNvSpPr/>
          <p:nvPr/>
        </p:nvSpPr>
        <p:spPr>
          <a:xfrm>
            <a:off x="5937120" y="4354560"/>
            <a:ext cx="324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1" name="Connecteur droit 710"/>
          <p:cNvSpPr/>
          <p:nvPr/>
        </p:nvSpPr>
        <p:spPr>
          <a:xfrm>
            <a:off x="5954040" y="4370760"/>
            <a:ext cx="3240" cy="324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2" name="Forme libre : forme 711"/>
          <p:cNvSpPr/>
          <p:nvPr/>
        </p:nvSpPr>
        <p:spPr>
          <a:xfrm>
            <a:off x="5970960" y="4387320"/>
            <a:ext cx="360" cy="360"/>
          </a:xfrm>
          <a:custGeom>
            <a:avLst/>
            <a:gdLst/>
            <a:ahLst/>
            <a:cxnLst/>
            <a:rect l="l" t="t" r="r" b="b"/>
            <a:pathLst>
              <a:path w="1" h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3" name="Forme libre : forme 712"/>
          <p:cNvSpPr/>
          <p:nvPr/>
        </p:nvSpPr>
        <p:spPr>
          <a:xfrm>
            <a:off x="5952960" y="4372560"/>
            <a:ext cx="93600" cy="84600"/>
          </a:xfrm>
          <a:custGeom>
            <a:avLst/>
            <a:gdLst/>
            <a:ahLst/>
            <a:cxnLst/>
            <a:rect l="l" t="t" r="r" b="b"/>
            <a:pathLst>
              <a:path w="264" h="239">
                <a:moveTo>
                  <a:pt x="50" y="41"/>
                </a:moveTo>
                <a:cubicBezTo>
                  <a:pt x="2" y="81"/>
                  <a:pt x="0" y="149"/>
                  <a:pt x="45" y="192"/>
                </a:cubicBezTo>
                <a:cubicBezTo>
                  <a:pt x="90" y="235"/>
                  <a:pt x="165" y="238"/>
                  <a:pt x="213" y="197"/>
                </a:cubicBezTo>
                <a:cubicBezTo>
                  <a:pt x="260" y="157"/>
                  <a:pt x="263" y="89"/>
                  <a:pt x="218" y="46"/>
                </a:cubicBezTo>
                <a:cubicBezTo>
                  <a:pt x="173" y="3"/>
                  <a:pt x="98" y="0"/>
                  <a:pt x="50" y="41"/>
                </a:cubicBezTo>
                <a:close/>
              </a:path>
            </a:pathLst>
          </a:custGeom>
          <a:noFill/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4" name="Connecteur droit 713"/>
          <p:cNvSpPr/>
          <p:nvPr/>
        </p:nvSpPr>
        <p:spPr>
          <a:xfrm flipV="1">
            <a:off x="2072520" y="5747400"/>
            <a:ext cx="0" cy="432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5" name="Connecteur droit 714"/>
          <p:cNvSpPr/>
          <p:nvPr/>
        </p:nvSpPr>
        <p:spPr>
          <a:xfrm flipV="1">
            <a:off x="2071440" y="5725080"/>
            <a:ext cx="0" cy="432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6" name="Connecteur droit 715"/>
          <p:cNvSpPr/>
          <p:nvPr/>
        </p:nvSpPr>
        <p:spPr>
          <a:xfrm flipH="1" flipV="1">
            <a:off x="2070000" y="5702760"/>
            <a:ext cx="360" cy="432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7" name="Connecteur droit 716"/>
          <p:cNvSpPr/>
          <p:nvPr/>
        </p:nvSpPr>
        <p:spPr>
          <a:xfrm flipH="1" flipV="1">
            <a:off x="2068920" y="5680440"/>
            <a:ext cx="360" cy="432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8" name="Connecteur droit 717"/>
          <p:cNvSpPr/>
          <p:nvPr/>
        </p:nvSpPr>
        <p:spPr>
          <a:xfrm flipH="1" flipV="1">
            <a:off x="2067840" y="5658120"/>
            <a:ext cx="360" cy="432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9" name="Connecteur droit 718"/>
          <p:cNvSpPr/>
          <p:nvPr/>
        </p:nvSpPr>
        <p:spPr>
          <a:xfrm flipH="1" flipV="1">
            <a:off x="2066760" y="5635800"/>
            <a:ext cx="360" cy="432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0" name="Connecteur droit 719"/>
          <p:cNvSpPr/>
          <p:nvPr/>
        </p:nvSpPr>
        <p:spPr>
          <a:xfrm flipV="1">
            <a:off x="2065680" y="5613480"/>
            <a:ext cx="0" cy="432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1" name="Connecteur droit 720"/>
          <p:cNvSpPr/>
          <p:nvPr/>
        </p:nvSpPr>
        <p:spPr>
          <a:xfrm flipV="1">
            <a:off x="2064600" y="5591160"/>
            <a:ext cx="0" cy="432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2" name="Connecteur droit 721"/>
          <p:cNvSpPr/>
          <p:nvPr/>
        </p:nvSpPr>
        <p:spPr>
          <a:xfrm flipH="1" flipV="1">
            <a:off x="2063160" y="5568840"/>
            <a:ext cx="360" cy="432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3" name="Connecteur droit 722"/>
          <p:cNvSpPr/>
          <p:nvPr/>
        </p:nvSpPr>
        <p:spPr>
          <a:xfrm flipH="1" flipV="1">
            <a:off x="2062080" y="5546520"/>
            <a:ext cx="360" cy="432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4" name="Connecteur droit 723"/>
          <p:cNvSpPr/>
          <p:nvPr/>
        </p:nvSpPr>
        <p:spPr>
          <a:xfrm flipH="1" flipV="1">
            <a:off x="2061000" y="5524200"/>
            <a:ext cx="360" cy="432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5" name="Connecteur droit 724"/>
          <p:cNvSpPr/>
          <p:nvPr/>
        </p:nvSpPr>
        <p:spPr>
          <a:xfrm flipH="1" flipV="1">
            <a:off x="2059920" y="5501880"/>
            <a:ext cx="360" cy="432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6" name="Connecteur droit 725"/>
          <p:cNvSpPr/>
          <p:nvPr/>
        </p:nvSpPr>
        <p:spPr>
          <a:xfrm flipV="1">
            <a:off x="2058840" y="5479560"/>
            <a:ext cx="0" cy="432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7" name="Connecteur droit 726"/>
          <p:cNvSpPr/>
          <p:nvPr/>
        </p:nvSpPr>
        <p:spPr>
          <a:xfrm flipV="1">
            <a:off x="2057760" y="5457240"/>
            <a:ext cx="0" cy="432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8" name="Connecteur droit 727"/>
          <p:cNvSpPr/>
          <p:nvPr/>
        </p:nvSpPr>
        <p:spPr>
          <a:xfrm flipV="1">
            <a:off x="2056680" y="5434920"/>
            <a:ext cx="0" cy="432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9" name="Connecteur droit 728"/>
          <p:cNvSpPr/>
          <p:nvPr/>
        </p:nvSpPr>
        <p:spPr>
          <a:xfrm flipH="1" flipV="1">
            <a:off x="2055240" y="5412240"/>
            <a:ext cx="360" cy="468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0" name="Connecteur droit 729"/>
          <p:cNvSpPr/>
          <p:nvPr/>
        </p:nvSpPr>
        <p:spPr>
          <a:xfrm flipH="1" flipV="1">
            <a:off x="2054160" y="5389920"/>
            <a:ext cx="360" cy="468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1" name="Connecteur droit 730"/>
          <p:cNvSpPr/>
          <p:nvPr/>
        </p:nvSpPr>
        <p:spPr>
          <a:xfrm flipH="1" flipV="1">
            <a:off x="2053080" y="5367600"/>
            <a:ext cx="360" cy="468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2" name="Connecteur droit 731"/>
          <p:cNvSpPr/>
          <p:nvPr/>
        </p:nvSpPr>
        <p:spPr>
          <a:xfrm flipH="1" flipV="1">
            <a:off x="2052000" y="5345280"/>
            <a:ext cx="360" cy="4680"/>
          </a:xfrm>
          <a:prstGeom prst="line">
            <a:avLst/>
          </a:prstGeom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3" name="Forme libre : forme 732"/>
          <p:cNvSpPr/>
          <p:nvPr/>
        </p:nvSpPr>
        <p:spPr>
          <a:xfrm>
            <a:off x="2005560" y="5255640"/>
            <a:ext cx="86400" cy="78120"/>
          </a:xfrm>
          <a:custGeom>
            <a:avLst/>
            <a:gdLst/>
            <a:ahLst/>
            <a:cxnLst/>
            <a:rect l="l" t="t" r="r" b="b"/>
            <a:pathLst>
              <a:path w="244" h="221">
                <a:moveTo>
                  <a:pt x="127" y="217"/>
                </a:moveTo>
                <a:cubicBezTo>
                  <a:pt x="193" y="214"/>
                  <a:pt x="243" y="164"/>
                  <a:pt x="240" y="105"/>
                </a:cubicBezTo>
                <a:cubicBezTo>
                  <a:pt x="237" y="46"/>
                  <a:pt x="182" y="0"/>
                  <a:pt x="116" y="3"/>
                </a:cubicBezTo>
                <a:cubicBezTo>
                  <a:pt x="51" y="6"/>
                  <a:pt x="0" y="56"/>
                  <a:pt x="3" y="115"/>
                </a:cubicBezTo>
                <a:cubicBezTo>
                  <a:pt x="6" y="174"/>
                  <a:pt x="62" y="220"/>
                  <a:pt x="127" y="217"/>
                </a:cubicBezTo>
                <a:close/>
              </a:path>
            </a:pathLst>
          </a:custGeom>
          <a:noFill/>
          <a:ln w="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4" name="Ellipse 733"/>
          <p:cNvSpPr/>
          <p:nvPr/>
        </p:nvSpPr>
        <p:spPr>
          <a:xfrm>
            <a:off x="900000" y="2880000"/>
            <a:ext cx="358560" cy="358560"/>
          </a:xfrm>
          <a:prstGeom prst="ellipse">
            <a:avLst/>
          </a:prstGeom>
          <a:solidFill>
            <a:srgbClr val="FFFFFF"/>
          </a:solidFill>
          <a:ln w="360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735" name="Ellipse 734"/>
          <p:cNvSpPr/>
          <p:nvPr/>
        </p:nvSpPr>
        <p:spPr>
          <a:xfrm>
            <a:off x="5760000" y="4500000"/>
            <a:ext cx="358560" cy="358560"/>
          </a:xfrm>
          <a:prstGeom prst="ellipse">
            <a:avLst/>
          </a:prstGeom>
          <a:solidFill>
            <a:srgbClr val="FFFFFF"/>
          </a:solidFill>
          <a:ln w="360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736" name="Ellipse 735"/>
          <p:cNvSpPr/>
          <p:nvPr/>
        </p:nvSpPr>
        <p:spPr>
          <a:xfrm>
            <a:off x="900000" y="4500000"/>
            <a:ext cx="358560" cy="358560"/>
          </a:xfrm>
          <a:prstGeom prst="ellipse">
            <a:avLst/>
          </a:prstGeom>
          <a:solidFill>
            <a:srgbClr val="FFFFFF"/>
          </a:solidFill>
          <a:ln w="360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737" name="Connecteur droit 736"/>
          <p:cNvSpPr/>
          <p:nvPr/>
        </p:nvSpPr>
        <p:spPr>
          <a:xfrm>
            <a:off x="2160000" y="3367440"/>
            <a:ext cx="0" cy="655920"/>
          </a:xfrm>
          <a:prstGeom prst="line">
            <a:avLst/>
          </a:prstGeom>
          <a:ln w="36000">
            <a:solidFill>
              <a:srgbClr val="FF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8" name="Connecteur droit 737"/>
          <p:cNvSpPr/>
          <p:nvPr/>
        </p:nvSpPr>
        <p:spPr>
          <a:xfrm>
            <a:off x="2970360" y="4680000"/>
            <a:ext cx="845280" cy="0"/>
          </a:xfrm>
          <a:prstGeom prst="line">
            <a:avLst/>
          </a:prstGeom>
          <a:ln w="36000">
            <a:solidFill>
              <a:srgbClr val="FF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9" name="Connecteur droit 738"/>
          <p:cNvSpPr/>
          <p:nvPr/>
        </p:nvSpPr>
        <p:spPr>
          <a:xfrm>
            <a:off x="5302800" y="4680000"/>
            <a:ext cx="2516040" cy="6840"/>
          </a:xfrm>
          <a:prstGeom prst="line">
            <a:avLst/>
          </a:prstGeom>
          <a:ln w="36000">
            <a:solidFill>
              <a:srgbClr val="FF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0" name="Connecteur droit 739"/>
          <p:cNvSpPr/>
          <p:nvPr/>
        </p:nvSpPr>
        <p:spPr>
          <a:xfrm flipV="1">
            <a:off x="5303160" y="4140000"/>
            <a:ext cx="929520" cy="540000"/>
          </a:xfrm>
          <a:prstGeom prst="line">
            <a:avLst/>
          </a:prstGeom>
          <a:ln w="36000">
            <a:solidFill>
              <a:srgbClr val="FF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1" name="Connecteur droit 740"/>
          <p:cNvSpPr/>
          <p:nvPr/>
        </p:nvSpPr>
        <p:spPr>
          <a:xfrm>
            <a:off x="5303160" y="4680000"/>
            <a:ext cx="975960" cy="540000"/>
          </a:xfrm>
          <a:prstGeom prst="line">
            <a:avLst/>
          </a:prstGeom>
          <a:ln w="36000">
            <a:solidFill>
              <a:srgbClr val="FF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Image 741"/>
          <p:cNvPicPr/>
          <p:nvPr/>
        </p:nvPicPr>
        <p:blipFill>
          <a:blip r:embed="rId2"/>
          <a:stretch/>
        </p:blipFill>
        <p:spPr>
          <a:xfrm>
            <a:off x="7038000" y="-16560"/>
            <a:ext cx="5153400" cy="6872400"/>
          </a:xfrm>
          <a:prstGeom prst="rect">
            <a:avLst/>
          </a:prstGeom>
          <a:ln w="36000">
            <a:noFill/>
          </a:ln>
        </p:spPr>
      </p:pic>
      <p:sp>
        <p:nvSpPr>
          <p:cNvPr id="743" name="Content Placeholder 2_0"/>
          <p:cNvSpPr/>
          <p:nvPr/>
        </p:nvSpPr>
        <p:spPr>
          <a:xfrm>
            <a:off x="0" y="0"/>
            <a:ext cx="12191400" cy="68544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4" name="Content Placeholder 3_1"/>
          <p:cNvSpPr/>
          <p:nvPr/>
        </p:nvSpPr>
        <p:spPr>
          <a:xfrm>
            <a:off x="609480" y="685800"/>
            <a:ext cx="748800" cy="12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5" name="Title 4_1"/>
          <p:cNvSpPr/>
          <p:nvPr/>
        </p:nvSpPr>
        <p:spPr>
          <a:xfrm>
            <a:off x="596880" y="1789200"/>
            <a:ext cx="4597560" cy="4190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85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Garbage Collector</a:t>
            </a:r>
            <a:endParaRPr lang="fr-FR" sz="6000" b="0" strike="noStrike" spc="-1">
              <a:latin typeface="Arial"/>
            </a:endParaRPr>
          </a:p>
        </p:txBody>
      </p:sp>
      <p:sp>
        <p:nvSpPr>
          <p:cNvPr id="746" name="Text Placeholder 5_1"/>
          <p:cNvSpPr/>
          <p:nvPr/>
        </p:nvSpPr>
        <p:spPr>
          <a:xfrm>
            <a:off x="593640" y="1016640"/>
            <a:ext cx="4568760" cy="44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pos="0" algn="l"/>
              </a:tabLst>
            </a:pPr>
            <a:r>
              <a:rPr lang="en-US" sz="4000" b="0" strike="noStrike" spc="-1">
                <a:solidFill>
                  <a:srgbClr val="FFFFFF"/>
                </a:solidFill>
                <a:latin typeface="Helvetica Neue Light"/>
                <a:ea typeface="Helvetica Neue Light"/>
              </a:rPr>
              <a:t>Java Basics :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747" name="Rectangle 4"/>
          <p:cNvSpPr/>
          <p:nvPr/>
        </p:nvSpPr>
        <p:spPr>
          <a:xfrm>
            <a:off x="831600" y="4098960"/>
            <a:ext cx="3117600" cy="2093760"/>
          </a:xfrm>
          <a:prstGeom prst="rect">
            <a:avLst/>
          </a:prstGeom>
          <a:solidFill>
            <a:srgbClr val="DDDDDD"/>
          </a:solidFill>
          <a:ln w="127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b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 Narrow"/>
                <a:ea typeface="DejaVu Sans"/>
              </a:rPr>
              <a:t>JVM</a:t>
            </a:r>
            <a:endParaRPr lang="fr-FR" sz="2000" b="0" strike="noStrike" spc="-1">
              <a:latin typeface="Arial"/>
            </a:endParaRPr>
          </a:p>
        </p:txBody>
      </p:sp>
      <p:sp>
        <p:nvSpPr>
          <p:cNvPr id="748" name="Oval 5"/>
          <p:cNvSpPr/>
          <p:nvPr/>
        </p:nvSpPr>
        <p:spPr>
          <a:xfrm>
            <a:off x="1053720" y="4200480"/>
            <a:ext cx="314280" cy="315720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 Narrow"/>
                <a:ea typeface="DejaVu Sans"/>
              </a:rPr>
              <a:t>1</a:t>
            </a:r>
            <a:endParaRPr lang="fr-FR" sz="2000" b="0" strike="noStrike" spc="-1">
              <a:latin typeface="Arial"/>
            </a:endParaRPr>
          </a:p>
        </p:txBody>
      </p:sp>
      <p:sp>
        <p:nvSpPr>
          <p:cNvPr id="749" name="Oval 6"/>
          <p:cNvSpPr/>
          <p:nvPr/>
        </p:nvSpPr>
        <p:spPr>
          <a:xfrm>
            <a:off x="1639440" y="4200480"/>
            <a:ext cx="315720" cy="315720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 Narrow"/>
                <a:ea typeface="DejaVu Sans"/>
              </a:rPr>
              <a:t>2</a:t>
            </a:r>
            <a:endParaRPr lang="fr-FR" sz="2000" b="0" strike="noStrike" spc="-1">
              <a:latin typeface="Arial"/>
            </a:endParaRPr>
          </a:p>
        </p:txBody>
      </p:sp>
      <p:sp>
        <p:nvSpPr>
          <p:cNvPr id="750" name="Oval 7"/>
          <p:cNvSpPr/>
          <p:nvPr/>
        </p:nvSpPr>
        <p:spPr>
          <a:xfrm>
            <a:off x="2812680" y="4200480"/>
            <a:ext cx="315720" cy="315720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 Narrow"/>
                <a:ea typeface="DejaVu Sans"/>
              </a:rPr>
              <a:t>4</a:t>
            </a:r>
            <a:endParaRPr lang="fr-FR" sz="2000" b="0" strike="noStrike" spc="-1">
              <a:latin typeface="Arial"/>
            </a:endParaRPr>
          </a:p>
        </p:txBody>
      </p:sp>
      <p:sp>
        <p:nvSpPr>
          <p:cNvPr id="751" name="Oval 8"/>
          <p:cNvSpPr/>
          <p:nvPr/>
        </p:nvSpPr>
        <p:spPr>
          <a:xfrm>
            <a:off x="1652400" y="4886280"/>
            <a:ext cx="314280" cy="315720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 Narrow"/>
                <a:ea typeface="DejaVu Sans"/>
              </a:rPr>
              <a:t>3</a:t>
            </a:r>
            <a:endParaRPr lang="fr-FR" sz="2000" b="0" strike="noStrike" spc="-1">
              <a:latin typeface="Arial"/>
            </a:endParaRPr>
          </a:p>
        </p:txBody>
      </p:sp>
      <p:sp>
        <p:nvSpPr>
          <p:cNvPr id="752" name="Oval 9"/>
          <p:cNvSpPr/>
          <p:nvPr/>
        </p:nvSpPr>
        <p:spPr>
          <a:xfrm>
            <a:off x="3282480" y="4657680"/>
            <a:ext cx="314280" cy="315720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 Narrow"/>
                <a:ea typeface="DejaVu Sans"/>
              </a:rPr>
              <a:t>5</a:t>
            </a:r>
            <a:endParaRPr lang="fr-FR" sz="2000" b="0" strike="noStrike" spc="-1">
              <a:latin typeface="Arial"/>
            </a:endParaRPr>
          </a:p>
        </p:txBody>
      </p:sp>
      <p:sp>
        <p:nvSpPr>
          <p:cNvPr id="753" name="Oval 10"/>
          <p:cNvSpPr/>
          <p:nvPr/>
        </p:nvSpPr>
        <p:spPr>
          <a:xfrm>
            <a:off x="2366640" y="4670280"/>
            <a:ext cx="315720" cy="315720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 Narrow"/>
                <a:ea typeface="DejaVu Sans"/>
              </a:rPr>
              <a:t>7</a:t>
            </a:r>
            <a:endParaRPr lang="fr-FR" sz="2000" b="0" strike="noStrike" spc="-1">
              <a:latin typeface="Arial"/>
            </a:endParaRPr>
          </a:p>
        </p:txBody>
      </p:sp>
      <p:sp>
        <p:nvSpPr>
          <p:cNvPr id="754" name="Oval 11"/>
          <p:cNvSpPr/>
          <p:nvPr/>
        </p:nvSpPr>
        <p:spPr>
          <a:xfrm>
            <a:off x="2823840" y="5127480"/>
            <a:ext cx="315720" cy="315720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 Narrow"/>
                <a:ea typeface="DejaVu Sans"/>
              </a:rPr>
              <a:t>6</a:t>
            </a:r>
            <a:endParaRPr lang="fr-FR" sz="2000" b="0" strike="noStrike" spc="-1">
              <a:latin typeface="Arial"/>
            </a:endParaRPr>
          </a:p>
        </p:txBody>
      </p:sp>
      <p:sp>
        <p:nvSpPr>
          <p:cNvPr id="755" name="Line 12"/>
          <p:cNvSpPr/>
          <p:nvPr/>
        </p:nvSpPr>
        <p:spPr>
          <a:xfrm>
            <a:off x="1369440" y="4352760"/>
            <a:ext cx="270000" cy="0"/>
          </a:xfrm>
          <a:prstGeom prst="line">
            <a:avLst/>
          </a:prstGeom>
          <a:ln w="127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6" name="Line 13"/>
          <p:cNvSpPr/>
          <p:nvPr/>
        </p:nvSpPr>
        <p:spPr>
          <a:xfrm>
            <a:off x="1804320" y="4517640"/>
            <a:ext cx="0" cy="355680"/>
          </a:xfrm>
          <a:prstGeom prst="line">
            <a:avLst/>
          </a:prstGeom>
          <a:ln w="127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7" name="Line 14"/>
          <p:cNvSpPr/>
          <p:nvPr/>
        </p:nvSpPr>
        <p:spPr>
          <a:xfrm>
            <a:off x="1968120" y="4352760"/>
            <a:ext cx="833400" cy="0"/>
          </a:xfrm>
          <a:prstGeom prst="line">
            <a:avLst/>
          </a:prstGeom>
          <a:ln w="127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8" name="Line 15"/>
          <p:cNvSpPr/>
          <p:nvPr/>
        </p:nvSpPr>
        <p:spPr>
          <a:xfrm>
            <a:off x="3093480" y="4466880"/>
            <a:ext cx="235080" cy="254160"/>
          </a:xfrm>
          <a:prstGeom prst="line">
            <a:avLst/>
          </a:prstGeom>
          <a:ln w="127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9" name="Line 16"/>
          <p:cNvSpPr/>
          <p:nvPr/>
        </p:nvSpPr>
        <p:spPr>
          <a:xfrm flipH="1">
            <a:off x="3106080" y="4949640"/>
            <a:ext cx="233640" cy="253800"/>
          </a:xfrm>
          <a:prstGeom prst="line">
            <a:avLst/>
          </a:prstGeom>
          <a:ln w="127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0" name="Line 17"/>
          <p:cNvSpPr/>
          <p:nvPr/>
        </p:nvSpPr>
        <p:spPr>
          <a:xfrm flipH="1" flipV="1">
            <a:off x="2612520" y="4911480"/>
            <a:ext cx="258840" cy="279360"/>
          </a:xfrm>
          <a:prstGeom prst="line">
            <a:avLst/>
          </a:prstGeom>
          <a:ln w="127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1" name="Line 18"/>
          <p:cNvSpPr/>
          <p:nvPr/>
        </p:nvSpPr>
        <p:spPr>
          <a:xfrm flipV="1">
            <a:off x="2636280" y="4454280"/>
            <a:ext cx="235080" cy="254160"/>
          </a:xfrm>
          <a:prstGeom prst="line">
            <a:avLst/>
          </a:prstGeom>
          <a:ln w="127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2" name="Rectangle 19"/>
          <p:cNvSpPr/>
          <p:nvPr/>
        </p:nvSpPr>
        <p:spPr>
          <a:xfrm>
            <a:off x="4384440" y="4098960"/>
            <a:ext cx="3117600" cy="2093760"/>
          </a:xfrm>
          <a:prstGeom prst="rect">
            <a:avLst/>
          </a:prstGeom>
          <a:solidFill>
            <a:srgbClr val="DDDDDD"/>
          </a:solidFill>
          <a:ln w="127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b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 Narrow"/>
                <a:ea typeface="DejaVu Sans"/>
              </a:rPr>
              <a:t>JVM</a:t>
            </a:r>
            <a:endParaRPr lang="fr-FR" sz="2000" b="0" strike="noStrike" spc="-1">
              <a:latin typeface="Arial"/>
            </a:endParaRPr>
          </a:p>
        </p:txBody>
      </p:sp>
      <p:sp>
        <p:nvSpPr>
          <p:cNvPr id="763" name="Oval 20"/>
          <p:cNvSpPr/>
          <p:nvPr/>
        </p:nvSpPr>
        <p:spPr>
          <a:xfrm>
            <a:off x="4606560" y="4187880"/>
            <a:ext cx="315720" cy="315720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 Narrow"/>
                <a:ea typeface="DejaVu Sans"/>
              </a:rPr>
              <a:t>1</a:t>
            </a:r>
            <a:endParaRPr lang="fr-FR" sz="2000" b="0" strike="noStrike" spc="-1">
              <a:latin typeface="Arial"/>
            </a:endParaRPr>
          </a:p>
        </p:txBody>
      </p:sp>
      <p:sp>
        <p:nvSpPr>
          <p:cNvPr id="764" name="Oval 21"/>
          <p:cNvSpPr/>
          <p:nvPr/>
        </p:nvSpPr>
        <p:spPr>
          <a:xfrm>
            <a:off x="5194080" y="4187880"/>
            <a:ext cx="314280" cy="315720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 Narrow"/>
                <a:ea typeface="DejaVu Sans"/>
              </a:rPr>
              <a:t>2</a:t>
            </a:r>
            <a:endParaRPr lang="fr-FR" sz="2000" b="0" strike="noStrike" spc="-1">
              <a:latin typeface="Arial"/>
            </a:endParaRPr>
          </a:p>
        </p:txBody>
      </p:sp>
      <p:sp>
        <p:nvSpPr>
          <p:cNvPr id="765" name="Oval 22"/>
          <p:cNvSpPr/>
          <p:nvPr/>
        </p:nvSpPr>
        <p:spPr>
          <a:xfrm>
            <a:off x="6365520" y="4187880"/>
            <a:ext cx="315720" cy="31572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 Narrow"/>
                <a:ea typeface="DejaVu Sans"/>
              </a:rPr>
              <a:t>4</a:t>
            </a:r>
            <a:endParaRPr lang="fr-FR" sz="2000" b="0" strike="noStrike" spc="-1">
              <a:latin typeface="Arial"/>
            </a:endParaRPr>
          </a:p>
        </p:txBody>
      </p:sp>
      <p:sp>
        <p:nvSpPr>
          <p:cNvPr id="766" name="Oval 23"/>
          <p:cNvSpPr/>
          <p:nvPr/>
        </p:nvSpPr>
        <p:spPr>
          <a:xfrm>
            <a:off x="5205240" y="4873680"/>
            <a:ext cx="314280" cy="315720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 Narrow"/>
                <a:ea typeface="DejaVu Sans"/>
              </a:rPr>
              <a:t>3</a:t>
            </a:r>
            <a:endParaRPr lang="fr-FR" sz="2000" b="0" strike="noStrike" spc="-1">
              <a:latin typeface="Arial"/>
            </a:endParaRPr>
          </a:p>
        </p:txBody>
      </p:sp>
      <p:sp>
        <p:nvSpPr>
          <p:cNvPr id="767" name="Oval 24"/>
          <p:cNvSpPr/>
          <p:nvPr/>
        </p:nvSpPr>
        <p:spPr>
          <a:xfrm>
            <a:off x="6835320" y="4645080"/>
            <a:ext cx="314280" cy="31572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 Narrow"/>
                <a:ea typeface="DejaVu Sans"/>
              </a:rPr>
              <a:t>5</a:t>
            </a:r>
            <a:endParaRPr lang="fr-FR" sz="2000" b="0" strike="noStrike" spc="-1">
              <a:latin typeface="Arial"/>
            </a:endParaRPr>
          </a:p>
        </p:txBody>
      </p:sp>
      <p:sp>
        <p:nvSpPr>
          <p:cNvPr id="768" name="Oval 25"/>
          <p:cNvSpPr/>
          <p:nvPr/>
        </p:nvSpPr>
        <p:spPr>
          <a:xfrm>
            <a:off x="5920920" y="4657680"/>
            <a:ext cx="314280" cy="31572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 Narrow"/>
                <a:ea typeface="DejaVu Sans"/>
              </a:rPr>
              <a:t>7</a:t>
            </a:r>
            <a:endParaRPr lang="fr-FR" sz="2000" b="0" strike="noStrike" spc="-1">
              <a:latin typeface="Arial"/>
            </a:endParaRPr>
          </a:p>
        </p:txBody>
      </p:sp>
      <p:sp>
        <p:nvSpPr>
          <p:cNvPr id="769" name="Oval 26"/>
          <p:cNvSpPr/>
          <p:nvPr/>
        </p:nvSpPr>
        <p:spPr>
          <a:xfrm>
            <a:off x="6378120" y="5114880"/>
            <a:ext cx="314280" cy="31572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 Narrow"/>
                <a:ea typeface="DejaVu Sans"/>
              </a:rPr>
              <a:t>6</a:t>
            </a:r>
            <a:endParaRPr lang="fr-FR" sz="2000" b="0" strike="noStrike" spc="-1">
              <a:latin typeface="Arial"/>
            </a:endParaRPr>
          </a:p>
        </p:txBody>
      </p:sp>
      <p:sp>
        <p:nvSpPr>
          <p:cNvPr id="770" name="Line 27"/>
          <p:cNvSpPr/>
          <p:nvPr/>
        </p:nvSpPr>
        <p:spPr>
          <a:xfrm>
            <a:off x="4924080" y="4339800"/>
            <a:ext cx="269640" cy="0"/>
          </a:xfrm>
          <a:prstGeom prst="line">
            <a:avLst/>
          </a:prstGeom>
          <a:ln w="127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1" name="Line 28"/>
          <p:cNvSpPr/>
          <p:nvPr/>
        </p:nvSpPr>
        <p:spPr>
          <a:xfrm>
            <a:off x="5357160" y="4505040"/>
            <a:ext cx="0" cy="355680"/>
          </a:xfrm>
          <a:prstGeom prst="line">
            <a:avLst/>
          </a:prstGeom>
          <a:ln w="127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2" name="Line 29"/>
          <p:cNvSpPr/>
          <p:nvPr/>
        </p:nvSpPr>
        <p:spPr>
          <a:xfrm>
            <a:off x="6648120" y="4454280"/>
            <a:ext cx="233280" cy="254160"/>
          </a:xfrm>
          <a:prstGeom prst="line">
            <a:avLst/>
          </a:prstGeom>
          <a:ln w="127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3" name="Line 30"/>
          <p:cNvSpPr/>
          <p:nvPr/>
        </p:nvSpPr>
        <p:spPr>
          <a:xfrm flipH="1">
            <a:off x="6658920" y="4937040"/>
            <a:ext cx="235080" cy="253800"/>
          </a:xfrm>
          <a:prstGeom prst="line">
            <a:avLst/>
          </a:prstGeom>
          <a:ln w="127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4" name="Line 31"/>
          <p:cNvSpPr/>
          <p:nvPr/>
        </p:nvSpPr>
        <p:spPr>
          <a:xfrm flipH="1" flipV="1">
            <a:off x="6166800" y="4898880"/>
            <a:ext cx="257400" cy="279360"/>
          </a:xfrm>
          <a:prstGeom prst="line">
            <a:avLst/>
          </a:prstGeom>
          <a:ln w="127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5" name="Line 32"/>
          <p:cNvSpPr/>
          <p:nvPr/>
        </p:nvSpPr>
        <p:spPr>
          <a:xfrm flipV="1">
            <a:off x="6190920" y="4441680"/>
            <a:ext cx="233280" cy="253800"/>
          </a:xfrm>
          <a:prstGeom prst="line">
            <a:avLst/>
          </a:prstGeom>
          <a:ln w="127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6" name="Rectangle 33"/>
          <p:cNvSpPr/>
          <p:nvPr/>
        </p:nvSpPr>
        <p:spPr>
          <a:xfrm>
            <a:off x="8019720" y="4098960"/>
            <a:ext cx="1252440" cy="2093760"/>
          </a:xfrm>
          <a:prstGeom prst="rect">
            <a:avLst/>
          </a:prstGeom>
          <a:solidFill>
            <a:srgbClr val="DDDDDD"/>
          </a:solidFill>
          <a:ln w="127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b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 Narrow"/>
                <a:ea typeface="DejaVu Sans"/>
              </a:rPr>
              <a:t>JVM</a:t>
            </a:r>
            <a:endParaRPr lang="fr-FR" sz="2000" b="0" strike="noStrike" spc="-1">
              <a:latin typeface="Arial"/>
            </a:endParaRPr>
          </a:p>
        </p:txBody>
      </p:sp>
      <p:sp>
        <p:nvSpPr>
          <p:cNvPr id="777" name="Oval 34"/>
          <p:cNvSpPr/>
          <p:nvPr/>
        </p:nvSpPr>
        <p:spPr>
          <a:xfrm>
            <a:off x="8137080" y="4162320"/>
            <a:ext cx="314280" cy="315720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 Narrow"/>
                <a:ea typeface="DejaVu Sans"/>
              </a:rPr>
              <a:t>1</a:t>
            </a:r>
            <a:endParaRPr lang="fr-FR" sz="2000" b="0" strike="noStrike" spc="-1">
              <a:latin typeface="Arial"/>
            </a:endParaRPr>
          </a:p>
        </p:txBody>
      </p:sp>
      <p:sp>
        <p:nvSpPr>
          <p:cNvPr id="778" name="Oval 35"/>
          <p:cNvSpPr/>
          <p:nvPr/>
        </p:nvSpPr>
        <p:spPr>
          <a:xfrm>
            <a:off x="8723160" y="4162320"/>
            <a:ext cx="315720" cy="315720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 Narrow"/>
                <a:ea typeface="DejaVu Sans"/>
              </a:rPr>
              <a:t>2</a:t>
            </a:r>
            <a:endParaRPr lang="fr-FR" sz="2000" b="0" strike="noStrike" spc="-1">
              <a:latin typeface="Arial"/>
            </a:endParaRPr>
          </a:p>
        </p:txBody>
      </p:sp>
      <p:sp>
        <p:nvSpPr>
          <p:cNvPr id="779" name="Oval 36"/>
          <p:cNvSpPr/>
          <p:nvPr/>
        </p:nvSpPr>
        <p:spPr>
          <a:xfrm>
            <a:off x="8735760" y="4848120"/>
            <a:ext cx="314280" cy="315720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 Narrow"/>
                <a:ea typeface="DejaVu Sans"/>
              </a:rPr>
              <a:t>3</a:t>
            </a:r>
            <a:endParaRPr lang="fr-FR" sz="2000" b="0" strike="noStrike" spc="-1">
              <a:latin typeface="Arial"/>
            </a:endParaRPr>
          </a:p>
        </p:txBody>
      </p:sp>
      <p:sp>
        <p:nvSpPr>
          <p:cNvPr id="780" name="Line 37"/>
          <p:cNvSpPr/>
          <p:nvPr/>
        </p:nvSpPr>
        <p:spPr>
          <a:xfrm>
            <a:off x="8452800" y="4314600"/>
            <a:ext cx="270000" cy="0"/>
          </a:xfrm>
          <a:prstGeom prst="line">
            <a:avLst/>
          </a:prstGeom>
          <a:ln w="127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1" name="Line 38"/>
          <p:cNvSpPr/>
          <p:nvPr/>
        </p:nvSpPr>
        <p:spPr>
          <a:xfrm>
            <a:off x="8888040" y="4479840"/>
            <a:ext cx="0" cy="355320"/>
          </a:xfrm>
          <a:prstGeom prst="line">
            <a:avLst/>
          </a:prstGeom>
          <a:ln w="127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2" name="AutoShape 39"/>
          <p:cNvSpPr/>
          <p:nvPr/>
        </p:nvSpPr>
        <p:spPr>
          <a:xfrm>
            <a:off x="3951000" y="4962600"/>
            <a:ext cx="420480" cy="544320"/>
          </a:xfrm>
          <a:prstGeom prst="rightArrow">
            <a:avLst>
              <a:gd name="adj1" fmla="val 59306"/>
              <a:gd name="adj2" fmla="val 58333"/>
            </a:avLst>
          </a:prstGeom>
          <a:solidFill>
            <a:schemeClr val="accent2"/>
          </a:solidFill>
          <a:ln w="127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3" name="AutoShape 40"/>
          <p:cNvSpPr/>
          <p:nvPr/>
        </p:nvSpPr>
        <p:spPr>
          <a:xfrm>
            <a:off x="7515000" y="4962600"/>
            <a:ext cx="502920" cy="544320"/>
          </a:xfrm>
          <a:prstGeom prst="rightArrow">
            <a:avLst>
              <a:gd name="adj1" fmla="val 59306"/>
              <a:gd name="adj2" fmla="val 58333"/>
            </a:avLst>
          </a:prstGeom>
          <a:solidFill>
            <a:schemeClr val="accent2"/>
          </a:solidFill>
          <a:ln w="127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Title 1"/>
          <p:cNvSpPr/>
          <p:nvPr/>
        </p:nvSpPr>
        <p:spPr>
          <a:xfrm>
            <a:off x="596160" y="1072080"/>
            <a:ext cx="10073520" cy="51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Helvetica Neue Light"/>
                <a:ea typeface="Helvetica Neue Light"/>
              </a:rPr>
              <a:t>Garbage Collector.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785" name="Content Placeholder 2"/>
          <p:cNvSpPr/>
          <p:nvPr/>
        </p:nvSpPr>
        <p:spPr>
          <a:xfrm>
            <a:off x="610560" y="1991880"/>
            <a:ext cx="8150760" cy="416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  <a:spcAft>
                <a:spcPts val="1001"/>
              </a:spcAft>
              <a:tabLst>
                <a:tab pos="0" algn="l"/>
              </a:tabLst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85000"/>
              </a:lnSpc>
              <a:spcAft>
                <a:spcPts val="1001"/>
              </a:spcAft>
              <a:tabLst>
                <a:tab pos="0" algn="l"/>
              </a:tabLst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786" name="Slide Number Placeholder - Dark Master"/>
          <p:cNvSpPr/>
          <p:nvPr/>
        </p:nvSpPr>
        <p:spPr>
          <a:xfrm>
            <a:off x="6219000" y="633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62E59AD8-10B3-4A34-9296-A3CA94F5A59C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6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787" name="Footer Placeholder - Dark Master"/>
          <p:cNvSpPr/>
          <p:nvPr/>
        </p:nvSpPr>
        <p:spPr>
          <a:xfrm>
            <a:off x="3699720" y="634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788" name="Rectangle 787"/>
          <p:cNvSpPr/>
          <p:nvPr/>
        </p:nvSpPr>
        <p:spPr>
          <a:xfrm>
            <a:off x="720000" y="1796400"/>
            <a:ext cx="9538200" cy="48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200" b="0" strike="noStrike" spc="-1">
                <a:solidFill>
                  <a:srgbClr val="FFFFFF"/>
                </a:solidFill>
                <a:latin typeface="Arial"/>
                <a:ea typeface="DejaVu Sans"/>
              </a:rPr>
              <a:t>The Garbage Collector is a robot</a:t>
            </a:r>
            <a:endParaRPr lang="fr-FR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2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200" b="0" strike="noStrike" spc="-1">
                <a:solidFill>
                  <a:srgbClr val="FFFFFF"/>
                </a:solidFill>
                <a:latin typeface="Arial"/>
                <a:ea typeface="DejaVu Sans"/>
              </a:rPr>
              <a:t>Do not play with the GC :</a:t>
            </a:r>
            <a:endParaRPr lang="fr-FR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200" b="0" strike="noStrike" spc="-1">
              <a:latin typeface="Arial"/>
            </a:endParaRPr>
          </a:p>
          <a:p>
            <a:pPr marL="432000" lvl="1" indent="-21456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200" b="0" strike="noStrike" spc="-1">
                <a:solidFill>
                  <a:srgbClr val="FFFFFF"/>
                </a:solidFill>
                <a:latin typeface="Arial"/>
                <a:ea typeface="DejaVu Sans"/>
              </a:rPr>
              <a:t>- Do not use </a:t>
            </a:r>
            <a:r>
              <a:rPr lang="fr-FR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System.gc()</a:t>
            </a:r>
            <a:endParaRPr lang="fr-FR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200" b="0" strike="noStrike" spc="-1">
                <a:solidFill>
                  <a:srgbClr val="FFFFFF"/>
                </a:solidFill>
                <a:latin typeface="Arial"/>
                <a:ea typeface="DejaVu Sans"/>
              </a:rPr>
              <a:t>	- Do not use the method </a:t>
            </a:r>
            <a:r>
              <a:rPr lang="fr-FR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finalize()</a:t>
            </a:r>
            <a:endParaRPr lang="fr-FR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2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200" b="0" strike="noStrike" spc="-1">
                <a:solidFill>
                  <a:srgbClr val="FFFFFF"/>
                </a:solidFill>
                <a:latin typeface="Arial"/>
                <a:ea typeface="DejaVu Sans"/>
              </a:rPr>
              <a:t>Use </a:t>
            </a:r>
            <a:r>
              <a:rPr lang="fr-FR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-Xms</a:t>
            </a:r>
            <a:r>
              <a:rPr lang="fr-FR" sz="2200" b="0" strike="noStrike" spc="-1">
                <a:solidFill>
                  <a:srgbClr val="FFFFFF"/>
                </a:solidFill>
                <a:latin typeface="Arial"/>
                <a:ea typeface="DejaVu Sans"/>
              </a:rPr>
              <a:t> / </a:t>
            </a:r>
            <a:r>
              <a:rPr lang="fr-FR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-Xmx</a:t>
            </a:r>
            <a:r>
              <a:rPr lang="fr-FR" sz="2200" b="0" strike="noStrike" spc="-1">
                <a:solidFill>
                  <a:srgbClr val="FFFFFF"/>
                </a:solidFill>
                <a:latin typeface="Arial"/>
                <a:ea typeface="DejaVu Sans"/>
              </a:rPr>
              <a:t> to manage memory usage</a:t>
            </a:r>
            <a:endParaRPr lang="fr-FR" sz="2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Image 788"/>
          <p:cNvPicPr/>
          <p:nvPr/>
        </p:nvPicPr>
        <p:blipFill>
          <a:blip r:embed="rId2"/>
          <a:srcRect r="25222"/>
          <a:stretch/>
        </p:blipFill>
        <p:spPr>
          <a:xfrm>
            <a:off x="4500000" y="0"/>
            <a:ext cx="7691400" cy="6855840"/>
          </a:xfrm>
          <a:prstGeom prst="rect">
            <a:avLst/>
          </a:prstGeom>
          <a:ln w="0">
            <a:noFill/>
          </a:ln>
        </p:spPr>
      </p:pic>
      <p:sp>
        <p:nvSpPr>
          <p:cNvPr id="790" name="Content Placeholder 2_2"/>
          <p:cNvSpPr/>
          <p:nvPr/>
        </p:nvSpPr>
        <p:spPr>
          <a:xfrm>
            <a:off x="0" y="0"/>
            <a:ext cx="9178200" cy="68544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1" name="Content Placeholder 3_3"/>
          <p:cNvSpPr/>
          <p:nvPr/>
        </p:nvSpPr>
        <p:spPr>
          <a:xfrm>
            <a:off x="609480" y="685800"/>
            <a:ext cx="748800" cy="12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2" name="Title 4_3"/>
          <p:cNvSpPr/>
          <p:nvPr/>
        </p:nvSpPr>
        <p:spPr>
          <a:xfrm>
            <a:off x="596880" y="1789200"/>
            <a:ext cx="6781320" cy="4190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85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Java Environment</a:t>
            </a:r>
            <a:endParaRPr lang="fr-FR" sz="6000" b="0" strike="noStrike" spc="-1">
              <a:latin typeface="Arial"/>
            </a:endParaRPr>
          </a:p>
        </p:txBody>
      </p:sp>
      <p:sp>
        <p:nvSpPr>
          <p:cNvPr id="793" name="Text Placeholder 5_3"/>
          <p:cNvSpPr/>
          <p:nvPr/>
        </p:nvSpPr>
        <p:spPr>
          <a:xfrm>
            <a:off x="593640" y="1016640"/>
            <a:ext cx="4568760" cy="44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pos="0" algn="l"/>
              </a:tabLst>
            </a:pPr>
            <a:r>
              <a:rPr lang="en-US" sz="4000" b="0" strike="noStrike" spc="-1">
                <a:solidFill>
                  <a:srgbClr val="FFFFFF"/>
                </a:solidFill>
                <a:latin typeface="Helvetica Neue Light"/>
                <a:ea typeface="Helvetica Neue Light"/>
              </a:rPr>
              <a:t>Java Basics :</a:t>
            </a:r>
            <a:endParaRPr lang="fr-FR" sz="40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Title 2_6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JDK.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795" name="Slide Number Placeholder - Dark Master_7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D55C352A-D70C-4B36-B29D-8364E9F17DBF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8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796" name="Footer Placeholder - Dark Master_7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797" name="Rectangle 796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798" name="Rectangle 797"/>
          <p:cNvSpPr/>
          <p:nvPr/>
        </p:nvSpPr>
        <p:spPr>
          <a:xfrm>
            <a:off x="1260000" y="2160000"/>
            <a:ext cx="4438800" cy="34488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Includes compiler &amp; runtime environement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799" name="Rectangle 798"/>
          <p:cNvSpPr/>
          <p:nvPr/>
        </p:nvSpPr>
        <p:spPr>
          <a:xfrm>
            <a:off x="900000" y="3163680"/>
            <a:ext cx="7558560" cy="162468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Multiple Implementations 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Choose the same version as your projets uses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Make sure everyone in the team and every environment has the same Java version as the prodution target Java </a:t>
            </a:r>
            <a:endParaRPr lang="fr-FR" sz="1800" b="0" strike="noStrike" spc="-1">
              <a:latin typeface="Arial"/>
            </a:endParaRPr>
          </a:p>
        </p:txBody>
      </p:sp>
      <p:grpSp>
        <p:nvGrpSpPr>
          <p:cNvPr id="800" name="status-warning_0"/>
          <p:cNvGrpSpPr/>
          <p:nvPr/>
        </p:nvGrpSpPr>
        <p:grpSpPr>
          <a:xfrm>
            <a:off x="720000" y="3272400"/>
            <a:ext cx="178920" cy="178920"/>
            <a:chOff x="720000" y="3272400"/>
            <a:chExt cx="178920" cy="178920"/>
          </a:xfrm>
        </p:grpSpPr>
        <p:sp>
          <p:nvSpPr>
            <p:cNvPr id="801" name="Forme libre : forme 800"/>
            <p:cNvSpPr/>
            <p:nvPr/>
          </p:nvSpPr>
          <p:spPr>
            <a:xfrm>
              <a:off x="720000" y="3272400"/>
              <a:ext cx="178920" cy="178920"/>
            </a:xfrm>
            <a:custGeom>
              <a:avLst/>
              <a:gdLst/>
              <a:ahLst/>
              <a:cxnLst/>
              <a:rect l="l" t="t" r="r" b="b"/>
              <a:pathLst>
                <a:path w="501" h="501">
                  <a:moveTo>
                    <a:pt x="0" y="500"/>
                  </a:moveTo>
                  <a:cubicBezTo>
                    <a:pt x="167" y="500"/>
                    <a:pt x="333" y="500"/>
                    <a:pt x="500" y="500"/>
                  </a:cubicBezTo>
                  <a:cubicBezTo>
                    <a:pt x="417" y="333"/>
                    <a:pt x="333" y="167"/>
                    <a:pt x="251" y="0"/>
                  </a:cubicBezTo>
                  <a:cubicBezTo>
                    <a:pt x="167" y="167"/>
                    <a:pt x="83" y="333"/>
                    <a:pt x="0" y="500"/>
                  </a:cubicBezTo>
                  <a:close/>
                </a:path>
              </a:pathLst>
            </a:custGeom>
            <a:solidFill>
              <a:srgbClr val="FFD428"/>
            </a:solidFill>
            <a:ln w="10080" cap="rnd">
              <a:solidFill>
                <a:srgbClr val="FFD42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2" name="Forme libre : forme 801"/>
            <p:cNvSpPr/>
            <p:nvPr/>
          </p:nvSpPr>
          <p:spPr>
            <a:xfrm>
              <a:off x="798120" y="3317760"/>
              <a:ext cx="22680" cy="118800"/>
            </a:xfrm>
            <a:custGeom>
              <a:avLst/>
              <a:gdLst/>
              <a:ahLst/>
              <a:cxnLst/>
              <a:rect l="l" t="t" r="r" b="b"/>
              <a:pathLst>
                <a:path w="67" h="334">
                  <a:moveTo>
                    <a:pt x="0" y="333"/>
                  </a:moveTo>
                  <a:cubicBezTo>
                    <a:pt x="0" y="310"/>
                    <a:pt x="0" y="289"/>
                    <a:pt x="0" y="266"/>
                  </a:cubicBezTo>
                  <a:cubicBezTo>
                    <a:pt x="22" y="266"/>
                    <a:pt x="45" y="266"/>
                    <a:pt x="66" y="266"/>
                  </a:cubicBezTo>
                  <a:cubicBezTo>
                    <a:pt x="66" y="289"/>
                    <a:pt x="66" y="310"/>
                    <a:pt x="66" y="333"/>
                  </a:cubicBezTo>
                  <a:cubicBezTo>
                    <a:pt x="45" y="333"/>
                    <a:pt x="22" y="333"/>
                    <a:pt x="0" y="333"/>
                  </a:cubicBezTo>
                  <a:moveTo>
                    <a:pt x="0" y="233"/>
                  </a:moveTo>
                  <a:cubicBezTo>
                    <a:pt x="0" y="156"/>
                    <a:pt x="0" y="78"/>
                    <a:pt x="0" y="0"/>
                  </a:cubicBezTo>
                  <a:cubicBezTo>
                    <a:pt x="22" y="0"/>
                    <a:pt x="45" y="0"/>
                    <a:pt x="66" y="0"/>
                  </a:cubicBezTo>
                  <a:cubicBezTo>
                    <a:pt x="66" y="78"/>
                    <a:pt x="66" y="156"/>
                    <a:pt x="66" y="233"/>
                  </a:cubicBezTo>
                  <a:cubicBezTo>
                    <a:pt x="45" y="233"/>
                    <a:pt x="22" y="233"/>
                    <a:pt x="0" y="23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03" name="status-ok"/>
          <p:cNvGrpSpPr/>
          <p:nvPr/>
        </p:nvGrpSpPr>
        <p:grpSpPr>
          <a:xfrm>
            <a:off x="720000" y="3780000"/>
            <a:ext cx="178560" cy="178560"/>
            <a:chOff x="720000" y="3780000"/>
            <a:chExt cx="178560" cy="178560"/>
          </a:xfrm>
        </p:grpSpPr>
        <p:sp>
          <p:nvSpPr>
            <p:cNvPr id="804" name="Ellipse 803"/>
            <p:cNvSpPr/>
            <p:nvPr/>
          </p:nvSpPr>
          <p:spPr>
            <a:xfrm>
              <a:off x="720000" y="3780000"/>
              <a:ext cx="178560" cy="178560"/>
            </a:xfrm>
            <a:prstGeom prst="ellipse">
              <a:avLst/>
            </a:prstGeom>
            <a:solidFill>
              <a:srgbClr val="3FAF46"/>
            </a:solidFill>
            <a:ln w="10080" cap="rnd">
              <a:solidFill>
                <a:srgbClr val="3FAF4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5" name="Forme libre : forme 804"/>
            <p:cNvSpPr/>
            <p:nvPr/>
          </p:nvSpPr>
          <p:spPr>
            <a:xfrm>
              <a:off x="766800" y="3837240"/>
              <a:ext cx="85320" cy="64800"/>
            </a:xfrm>
            <a:custGeom>
              <a:avLst/>
              <a:gdLst/>
              <a:ahLst/>
              <a:cxnLst/>
              <a:rect l="l" t="t" r="r" b="b"/>
              <a:pathLst>
                <a:path w="241" h="184">
                  <a:moveTo>
                    <a:pt x="0" y="102"/>
                  </a:moveTo>
                  <a:lnTo>
                    <a:pt x="82" y="183"/>
                  </a:lnTo>
                  <a:lnTo>
                    <a:pt x="240" y="0"/>
                  </a:lnTo>
                </a:path>
              </a:pathLst>
            </a:custGeom>
            <a:noFill/>
            <a:ln w="19080" cap="rnd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06" name="status-ok_0"/>
          <p:cNvGrpSpPr/>
          <p:nvPr/>
        </p:nvGrpSpPr>
        <p:grpSpPr>
          <a:xfrm>
            <a:off x="720000" y="4320000"/>
            <a:ext cx="178560" cy="178560"/>
            <a:chOff x="720000" y="4320000"/>
            <a:chExt cx="178560" cy="178560"/>
          </a:xfrm>
        </p:grpSpPr>
        <p:sp>
          <p:nvSpPr>
            <p:cNvPr id="807" name="Ellipse 806"/>
            <p:cNvSpPr/>
            <p:nvPr/>
          </p:nvSpPr>
          <p:spPr>
            <a:xfrm>
              <a:off x="720000" y="4320000"/>
              <a:ext cx="178560" cy="178560"/>
            </a:xfrm>
            <a:prstGeom prst="ellipse">
              <a:avLst/>
            </a:prstGeom>
            <a:solidFill>
              <a:srgbClr val="3FAF46"/>
            </a:solidFill>
            <a:ln w="10080" cap="rnd">
              <a:solidFill>
                <a:srgbClr val="3FAF4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8" name="Forme libre : forme 807"/>
            <p:cNvSpPr/>
            <p:nvPr/>
          </p:nvSpPr>
          <p:spPr>
            <a:xfrm>
              <a:off x="766800" y="4377240"/>
              <a:ext cx="85320" cy="64800"/>
            </a:xfrm>
            <a:custGeom>
              <a:avLst/>
              <a:gdLst/>
              <a:ahLst/>
              <a:cxnLst/>
              <a:rect l="l" t="t" r="r" b="b"/>
              <a:pathLst>
                <a:path w="241" h="184">
                  <a:moveTo>
                    <a:pt x="0" y="102"/>
                  </a:moveTo>
                  <a:lnTo>
                    <a:pt x="82" y="183"/>
                  </a:lnTo>
                  <a:lnTo>
                    <a:pt x="240" y="0"/>
                  </a:lnTo>
                </a:path>
              </a:pathLst>
            </a:custGeom>
            <a:noFill/>
            <a:ln w="19080" cap="rnd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09" name="Rectangle 808"/>
          <p:cNvSpPr/>
          <p:nvPr/>
        </p:nvSpPr>
        <p:spPr>
          <a:xfrm>
            <a:off x="440280" y="5940000"/>
            <a:ext cx="2678760" cy="34524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https://adoptopenjdk.net/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810" name="Rectangle 809"/>
          <p:cNvSpPr/>
          <p:nvPr/>
        </p:nvSpPr>
        <p:spPr>
          <a:xfrm>
            <a:off x="440280" y="5413320"/>
            <a:ext cx="6938280" cy="34524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https://www.oracle.com/fr/java/technologies/javase-downloads.html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811" name="Bulle narrative : rectangle à coins arrondis 810"/>
          <p:cNvSpPr/>
          <p:nvPr/>
        </p:nvSpPr>
        <p:spPr>
          <a:xfrm>
            <a:off x="5940000" y="2790000"/>
            <a:ext cx="2878920" cy="718560"/>
          </a:xfrm>
          <a:prstGeom prst="wedgeRoundRectCallout">
            <a:avLst>
              <a:gd name="adj1" fmla="val -53818"/>
              <a:gd name="adj2" fmla="val 110650"/>
              <a:gd name="adj3" fmla="val 16667"/>
            </a:avLst>
          </a:prstGeom>
          <a:solidFill>
            <a:srgbClr val="5EB91E"/>
          </a:solidFill>
          <a:ln w="36000">
            <a:solidFill>
              <a:srgbClr val="468A1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this is true for all your </a:t>
            </a: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dev environement tools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Title 2_17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IDE.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813" name="Slide Number Placeholder - Dark Master_18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D41433F0-167E-4F81-BB98-073084E931E0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9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814" name="Footer Placeholder - Dark Master_18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815" name="Rectangle 814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pic>
        <p:nvPicPr>
          <p:cNvPr id="816" name="Image 815"/>
          <p:cNvPicPr/>
          <p:nvPr/>
        </p:nvPicPr>
        <p:blipFill>
          <a:blip r:embed="rId2"/>
          <a:stretch/>
        </p:blipFill>
        <p:spPr>
          <a:xfrm>
            <a:off x="1980000" y="2700000"/>
            <a:ext cx="2158560" cy="2158560"/>
          </a:xfrm>
          <a:prstGeom prst="rect">
            <a:avLst/>
          </a:prstGeom>
          <a:ln w="36000">
            <a:noFill/>
          </a:ln>
        </p:spPr>
      </p:pic>
      <p:pic>
        <p:nvPicPr>
          <p:cNvPr id="817" name="Image 816"/>
          <p:cNvPicPr/>
          <p:nvPr/>
        </p:nvPicPr>
        <p:blipFill>
          <a:blip r:embed="rId3"/>
          <a:stretch/>
        </p:blipFill>
        <p:spPr>
          <a:xfrm>
            <a:off x="6840000" y="2520000"/>
            <a:ext cx="2518560" cy="2518560"/>
          </a:xfrm>
          <a:prstGeom prst="rect">
            <a:avLst/>
          </a:prstGeom>
          <a:ln w="36000">
            <a:noFill/>
          </a:ln>
        </p:spPr>
      </p:pic>
      <p:sp>
        <p:nvSpPr>
          <p:cNvPr id="818" name="Rectangle 817"/>
          <p:cNvSpPr/>
          <p:nvPr/>
        </p:nvSpPr>
        <p:spPr>
          <a:xfrm>
            <a:off x="3600000" y="5298840"/>
            <a:ext cx="5578560" cy="12229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4000" b="0" strike="noStrike" spc="-1">
                <a:solidFill>
                  <a:srgbClr val="FFFFFF"/>
                </a:solidFill>
                <a:latin typeface="Arial"/>
                <a:ea typeface="DejaVu Sans"/>
              </a:rPr>
              <a:t>Intellij or Eclipse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819" name="Bulle narrative : rectangle à coins arrondis 818"/>
          <p:cNvSpPr/>
          <p:nvPr/>
        </p:nvSpPr>
        <p:spPr>
          <a:xfrm>
            <a:off x="900000" y="5400000"/>
            <a:ext cx="1978560" cy="718560"/>
          </a:xfrm>
          <a:prstGeom prst="wedgeRoundRectCallout">
            <a:avLst>
              <a:gd name="adj1" fmla="val 30347"/>
              <a:gd name="adj2" fmla="val -74384"/>
              <a:gd name="adj3" fmla="val 16667"/>
            </a:avLst>
          </a:prstGeom>
          <a:solidFill>
            <a:srgbClr val="5EB91E"/>
          </a:solidFill>
          <a:ln w="36000">
            <a:solidFill>
              <a:srgbClr val="468A1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for our training </a:t>
            </a: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we will use </a:t>
            </a:r>
            <a:r>
              <a:rPr lang="fr-FR" sz="1800" b="1" strike="noStrike" spc="-1">
                <a:solidFill>
                  <a:srgbClr val="FFFFFF"/>
                </a:solidFill>
                <a:latin typeface="Arial"/>
                <a:ea typeface="DejaVu Sans"/>
              </a:rPr>
              <a:t>Intellij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1849</TotalTime>
  <Words>2481</Words>
  <Application>Microsoft Office PowerPoint</Application>
  <PresentationFormat>Personnalisé</PresentationFormat>
  <Paragraphs>411</Paragraphs>
  <Slides>30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10</vt:i4>
      </vt:variant>
      <vt:variant>
        <vt:lpstr>Titres des diapositives</vt:lpstr>
      </vt:variant>
      <vt:variant>
        <vt:i4>30</vt:i4>
      </vt:variant>
    </vt:vector>
  </HeadingPairs>
  <TitlesOfParts>
    <vt:vector size="52" baseType="lpstr">
      <vt:lpstr>Arial</vt:lpstr>
      <vt:lpstr>Arial</vt:lpstr>
      <vt:lpstr>Arial Narrow</vt:lpstr>
      <vt:lpstr>CALIBRI</vt:lpstr>
      <vt:lpstr>Consolas</vt:lpstr>
      <vt:lpstr>Courier New</vt:lpstr>
      <vt:lpstr>DejaVu Sans Mono</vt:lpstr>
      <vt:lpstr>Helvetica Neue</vt:lpstr>
      <vt:lpstr>Helvetica Neue Light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 Goes Here</dc:title>
  <dc:subject/>
  <dc:creator/>
  <dc:description/>
  <cp:lastModifiedBy>Thomas DECOSTER</cp:lastModifiedBy>
  <cp:revision>60</cp:revision>
  <cp:lastPrinted>2020-05-13T16:38:13Z</cp:lastPrinted>
  <dcterms:created xsi:type="dcterms:W3CDTF">2021-03-07T16:15:05Z</dcterms:created>
  <dcterms:modified xsi:type="dcterms:W3CDTF">2022-03-23T20:15:19Z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0x010100BC7200475A1F3A4DA533D379BB7DF6E7</vt:lpwstr>
  </property>
  <property fmtid="{D5CDD505-2E9C-101B-9397-08002B2CF9AE}" pid="3" name="Notes">
    <vt:r8>1</vt:r8>
  </property>
  <property fmtid="{D5CDD505-2E9C-101B-9397-08002B2CF9AE}" pid="4" name="PresentationFormat">
    <vt:lpwstr>Widescreen</vt:lpwstr>
  </property>
  <property fmtid="{D5CDD505-2E9C-101B-9397-08002B2CF9AE}" pid="5" name="Slides">
    <vt:r8>18</vt:r8>
  </property>
</Properties>
</file>